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5"/>
  </p:sldMasterIdLst>
  <p:notesMasterIdLst>
    <p:notesMasterId r:id="rId21"/>
  </p:notesMasterIdLst>
  <p:sldIdLst>
    <p:sldId id="260" r:id="rId6"/>
    <p:sldId id="258" r:id="rId7"/>
    <p:sldId id="267" r:id="rId8"/>
    <p:sldId id="268" r:id="rId9"/>
    <p:sldId id="269" r:id="rId10"/>
    <p:sldId id="270" r:id="rId11"/>
    <p:sldId id="271" r:id="rId12"/>
    <p:sldId id="272" r:id="rId13"/>
    <p:sldId id="273" r:id="rId14"/>
    <p:sldId id="274" r:id="rId15"/>
    <p:sldId id="275" r:id="rId16"/>
    <p:sldId id="276" r:id="rId17"/>
    <p:sldId id="277" r:id="rId18"/>
    <p:sldId id="278" r:id="rId19"/>
    <p:sldId id="257" r:id="rId2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21B35"/>
    <a:srgbClr val="164B63"/>
    <a:srgbClr val="143A5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738"/>
    <p:restoredTop sz="94694"/>
  </p:normalViewPr>
  <p:slideViewPr>
    <p:cSldViewPr snapToGrid="0" snapToObjects="1">
      <p:cViewPr varScale="1">
        <p:scale>
          <a:sx n="94" d="100"/>
          <a:sy n="94" d="100"/>
        </p:scale>
        <p:origin x="1616" y="19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heme" Target="theme/theme1.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22" Type="http://schemas.openxmlformats.org/officeDocument/2006/relationships/presProps" Target="presProps.xml"/><Relationship Id="rId9" Type="http://schemas.openxmlformats.org/officeDocument/2006/relationships/slide" Target="slides/slide4.xml"/><Relationship Id="rId14" Type="http://schemas.openxmlformats.org/officeDocument/2006/relationships/slide" Target="slides/slide9.xml"/></Relationships>
</file>

<file path=ppt/diagrams/_rels/data2.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svg"/><Relationship Id="rId1" Type="http://schemas.openxmlformats.org/officeDocument/2006/relationships/image" Target="../media/image27.png"/><Relationship Id="rId6" Type="http://schemas.openxmlformats.org/officeDocument/2006/relationships/image" Target="../media/image32.svg"/><Relationship Id="rId5" Type="http://schemas.openxmlformats.org/officeDocument/2006/relationships/image" Target="../media/image31.png"/><Relationship Id="rId10" Type="http://schemas.openxmlformats.org/officeDocument/2006/relationships/image" Target="../media/image36.svg"/><Relationship Id="rId4" Type="http://schemas.openxmlformats.org/officeDocument/2006/relationships/image" Target="../media/image30.svg"/><Relationship Id="rId9" Type="http://schemas.openxmlformats.org/officeDocument/2006/relationships/image" Target="../media/image35.png"/></Relationships>
</file>

<file path=ppt/diagrams/_rels/drawing2.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svg"/><Relationship Id="rId1" Type="http://schemas.openxmlformats.org/officeDocument/2006/relationships/image" Target="../media/image27.png"/><Relationship Id="rId6" Type="http://schemas.openxmlformats.org/officeDocument/2006/relationships/image" Target="../media/image32.svg"/><Relationship Id="rId5" Type="http://schemas.openxmlformats.org/officeDocument/2006/relationships/image" Target="../media/image31.png"/><Relationship Id="rId10" Type="http://schemas.openxmlformats.org/officeDocument/2006/relationships/image" Target="../media/image36.svg"/><Relationship Id="rId4" Type="http://schemas.openxmlformats.org/officeDocument/2006/relationships/image" Target="../media/image30.svg"/><Relationship Id="rId9" Type="http://schemas.openxmlformats.org/officeDocument/2006/relationships/image" Target="../media/image35.pn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CCA0202-4B05-416D-9E44-C38CFDC61E19}" type="doc">
      <dgm:prSet loTypeId="urn:microsoft.com/office/officeart/2005/8/layout/vList5" loCatId="list" qsTypeId="urn:microsoft.com/office/officeart/2005/8/quickstyle/simple1" qsCatId="simple" csTypeId="urn:microsoft.com/office/officeart/2005/8/colors/colorful2" csCatId="colorful" phldr="1"/>
      <dgm:spPr/>
      <dgm:t>
        <a:bodyPr/>
        <a:lstStyle/>
        <a:p>
          <a:endParaRPr lang="en-US"/>
        </a:p>
      </dgm:t>
    </dgm:pt>
    <dgm:pt modelId="{3AB49FD8-630B-4A75-B2EC-043FA6B5E0AF}">
      <dgm:prSet/>
      <dgm:spPr/>
      <dgm:t>
        <a:bodyPr/>
        <a:lstStyle/>
        <a:p>
          <a:r>
            <a:rPr lang="en-US"/>
            <a:t>What causes a menstrual cycle and associated hormones involved</a:t>
          </a:r>
        </a:p>
      </dgm:t>
    </dgm:pt>
    <dgm:pt modelId="{CFDE64C6-925A-4C22-8A29-35539808FC4F}" type="parTrans" cxnId="{201B5443-E2B4-4120-B025-72154B7510DF}">
      <dgm:prSet/>
      <dgm:spPr/>
      <dgm:t>
        <a:bodyPr/>
        <a:lstStyle/>
        <a:p>
          <a:endParaRPr lang="en-US"/>
        </a:p>
      </dgm:t>
    </dgm:pt>
    <dgm:pt modelId="{3FE13907-57BE-4AFC-9AC3-95A5CEB6E416}" type="sibTrans" cxnId="{201B5443-E2B4-4120-B025-72154B7510DF}">
      <dgm:prSet/>
      <dgm:spPr/>
      <dgm:t>
        <a:bodyPr/>
        <a:lstStyle/>
        <a:p>
          <a:endParaRPr lang="en-US"/>
        </a:p>
      </dgm:t>
    </dgm:pt>
    <dgm:pt modelId="{E2EF336B-EACA-484E-9AF8-31E2B5BA1096}">
      <dgm:prSet/>
      <dgm:spPr>
        <a:solidFill>
          <a:schemeClr val="accent4"/>
        </a:solidFill>
      </dgm:spPr>
      <dgm:t>
        <a:bodyPr/>
        <a:lstStyle/>
        <a:p>
          <a:r>
            <a:rPr lang="en-US"/>
            <a:t>What is considered ‘regular’ and ‘irregular’ in relation to the menstrual cycle</a:t>
          </a:r>
        </a:p>
      </dgm:t>
    </dgm:pt>
    <dgm:pt modelId="{91737034-92E1-4D10-8FDB-96E216A801A8}" type="parTrans" cxnId="{3614728D-FDBF-42BC-B027-395EC5343BB1}">
      <dgm:prSet/>
      <dgm:spPr/>
      <dgm:t>
        <a:bodyPr/>
        <a:lstStyle/>
        <a:p>
          <a:endParaRPr lang="en-US"/>
        </a:p>
      </dgm:t>
    </dgm:pt>
    <dgm:pt modelId="{8752037B-BC78-465C-A5CD-F4F794BF2925}" type="sibTrans" cxnId="{3614728D-FDBF-42BC-B027-395EC5343BB1}">
      <dgm:prSet/>
      <dgm:spPr/>
      <dgm:t>
        <a:bodyPr/>
        <a:lstStyle/>
        <a:p>
          <a:endParaRPr lang="en-US"/>
        </a:p>
      </dgm:t>
    </dgm:pt>
    <dgm:pt modelId="{6FAE846B-F1FC-44CB-B3F6-F9C9BAC488F2}">
      <dgm:prSet/>
      <dgm:spPr>
        <a:solidFill>
          <a:schemeClr val="accent5"/>
        </a:solidFill>
      </dgm:spPr>
      <dgm:t>
        <a:bodyPr/>
        <a:lstStyle/>
        <a:p>
          <a:r>
            <a:rPr lang="en-US"/>
            <a:t>Explore how low energy availability affect the menstrual cycle and female health</a:t>
          </a:r>
        </a:p>
      </dgm:t>
    </dgm:pt>
    <dgm:pt modelId="{39F120DB-178D-4937-B3BF-8B08C57D85D3}" type="parTrans" cxnId="{F879326B-4B02-4264-8A71-3595D33B2F08}">
      <dgm:prSet/>
      <dgm:spPr/>
      <dgm:t>
        <a:bodyPr/>
        <a:lstStyle/>
        <a:p>
          <a:endParaRPr lang="en-US"/>
        </a:p>
      </dgm:t>
    </dgm:pt>
    <dgm:pt modelId="{8CF4D186-1D55-444C-9E6C-CE5E0294331D}" type="sibTrans" cxnId="{F879326B-4B02-4264-8A71-3595D33B2F08}">
      <dgm:prSet/>
      <dgm:spPr/>
      <dgm:t>
        <a:bodyPr/>
        <a:lstStyle/>
        <a:p>
          <a:endParaRPr lang="en-US"/>
        </a:p>
      </dgm:t>
    </dgm:pt>
    <dgm:pt modelId="{1A569627-463A-764E-ADE6-BA3241652678}" type="pres">
      <dgm:prSet presAssocID="{0CCA0202-4B05-416D-9E44-C38CFDC61E19}" presName="Name0" presStyleCnt="0">
        <dgm:presLayoutVars>
          <dgm:dir/>
          <dgm:animLvl val="lvl"/>
          <dgm:resizeHandles val="exact"/>
        </dgm:presLayoutVars>
      </dgm:prSet>
      <dgm:spPr/>
    </dgm:pt>
    <dgm:pt modelId="{ED449CBC-0F24-DD4C-97E2-FA0F3C59E9FA}" type="pres">
      <dgm:prSet presAssocID="{3AB49FD8-630B-4A75-B2EC-043FA6B5E0AF}" presName="linNode" presStyleCnt="0"/>
      <dgm:spPr/>
    </dgm:pt>
    <dgm:pt modelId="{39424E96-0D14-A344-98CF-3B6BFAE07050}" type="pres">
      <dgm:prSet presAssocID="{3AB49FD8-630B-4A75-B2EC-043FA6B5E0AF}" presName="parentText" presStyleLbl="node1" presStyleIdx="0" presStyleCnt="3" custScaleX="186701">
        <dgm:presLayoutVars>
          <dgm:chMax val="1"/>
          <dgm:bulletEnabled val="1"/>
        </dgm:presLayoutVars>
      </dgm:prSet>
      <dgm:spPr/>
    </dgm:pt>
    <dgm:pt modelId="{9A512498-4898-2743-972B-2A2F452A880A}" type="pres">
      <dgm:prSet presAssocID="{3FE13907-57BE-4AFC-9AC3-95A5CEB6E416}" presName="sp" presStyleCnt="0"/>
      <dgm:spPr/>
    </dgm:pt>
    <dgm:pt modelId="{83F5EC43-0732-B146-9B26-7626252B2BEA}" type="pres">
      <dgm:prSet presAssocID="{E2EF336B-EACA-484E-9AF8-31E2B5BA1096}" presName="linNode" presStyleCnt="0"/>
      <dgm:spPr/>
    </dgm:pt>
    <dgm:pt modelId="{CEF6572F-2316-FB48-9141-74036876CB68}" type="pres">
      <dgm:prSet presAssocID="{E2EF336B-EACA-484E-9AF8-31E2B5BA1096}" presName="parentText" presStyleLbl="node1" presStyleIdx="1" presStyleCnt="3" custScaleX="189168" custLinFactNeighborY="752">
        <dgm:presLayoutVars>
          <dgm:chMax val="1"/>
          <dgm:bulletEnabled val="1"/>
        </dgm:presLayoutVars>
      </dgm:prSet>
      <dgm:spPr/>
    </dgm:pt>
    <dgm:pt modelId="{AF31C3A0-18F6-5C42-AC27-CF51EE2FD5C3}" type="pres">
      <dgm:prSet presAssocID="{8752037B-BC78-465C-A5CD-F4F794BF2925}" presName="sp" presStyleCnt="0"/>
      <dgm:spPr/>
    </dgm:pt>
    <dgm:pt modelId="{8E555981-C9DE-9F42-B27D-BD0AAFDA9BC3}" type="pres">
      <dgm:prSet presAssocID="{6FAE846B-F1FC-44CB-B3F6-F9C9BAC488F2}" presName="linNode" presStyleCnt="0"/>
      <dgm:spPr/>
    </dgm:pt>
    <dgm:pt modelId="{92E9DE02-CF24-9941-A9BE-237BA4607028}" type="pres">
      <dgm:prSet presAssocID="{6FAE846B-F1FC-44CB-B3F6-F9C9BAC488F2}" presName="parentText" presStyleLbl="node1" presStyleIdx="2" presStyleCnt="3" custScaleX="187869" custLinFactNeighborX="676" custLinFactNeighborY="152">
        <dgm:presLayoutVars>
          <dgm:chMax val="1"/>
          <dgm:bulletEnabled val="1"/>
        </dgm:presLayoutVars>
      </dgm:prSet>
      <dgm:spPr/>
    </dgm:pt>
  </dgm:ptLst>
  <dgm:cxnLst>
    <dgm:cxn modelId="{07C6F840-79D6-164B-9381-BC59CDE8E7DC}" type="presOf" srcId="{6FAE846B-F1FC-44CB-B3F6-F9C9BAC488F2}" destId="{92E9DE02-CF24-9941-A9BE-237BA4607028}" srcOrd="0" destOrd="0" presId="urn:microsoft.com/office/officeart/2005/8/layout/vList5"/>
    <dgm:cxn modelId="{201B5443-E2B4-4120-B025-72154B7510DF}" srcId="{0CCA0202-4B05-416D-9E44-C38CFDC61E19}" destId="{3AB49FD8-630B-4A75-B2EC-043FA6B5E0AF}" srcOrd="0" destOrd="0" parTransId="{CFDE64C6-925A-4C22-8A29-35539808FC4F}" sibTransId="{3FE13907-57BE-4AFC-9AC3-95A5CEB6E416}"/>
    <dgm:cxn modelId="{F879326B-4B02-4264-8A71-3595D33B2F08}" srcId="{0CCA0202-4B05-416D-9E44-C38CFDC61E19}" destId="{6FAE846B-F1FC-44CB-B3F6-F9C9BAC488F2}" srcOrd="2" destOrd="0" parTransId="{39F120DB-178D-4937-B3BF-8B08C57D85D3}" sibTransId="{8CF4D186-1D55-444C-9E6C-CE5E0294331D}"/>
    <dgm:cxn modelId="{1F883087-3CC7-384C-96B6-D3DE009325C1}" type="presOf" srcId="{E2EF336B-EACA-484E-9AF8-31E2B5BA1096}" destId="{CEF6572F-2316-FB48-9141-74036876CB68}" srcOrd="0" destOrd="0" presId="urn:microsoft.com/office/officeart/2005/8/layout/vList5"/>
    <dgm:cxn modelId="{3614728D-FDBF-42BC-B027-395EC5343BB1}" srcId="{0CCA0202-4B05-416D-9E44-C38CFDC61E19}" destId="{E2EF336B-EACA-484E-9AF8-31E2B5BA1096}" srcOrd="1" destOrd="0" parTransId="{91737034-92E1-4D10-8FDB-96E216A801A8}" sibTransId="{8752037B-BC78-465C-A5CD-F4F794BF2925}"/>
    <dgm:cxn modelId="{77CD13AE-8597-2B47-A3F8-26C91D6E9EA4}" type="presOf" srcId="{3AB49FD8-630B-4A75-B2EC-043FA6B5E0AF}" destId="{39424E96-0D14-A344-98CF-3B6BFAE07050}" srcOrd="0" destOrd="0" presId="urn:microsoft.com/office/officeart/2005/8/layout/vList5"/>
    <dgm:cxn modelId="{2342D0BD-C688-C74A-8627-0EA6FB66DD0C}" type="presOf" srcId="{0CCA0202-4B05-416D-9E44-C38CFDC61E19}" destId="{1A569627-463A-764E-ADE6-BA3241652678}" srcOrd="0" destOrd="0" presId="urn:microsoft.com/office/officeart/2005/8/layout/vList5"/>
    <dgm:cxn modelId="{12CBCABB-198B-FD48-A9FA-6E4FD49E9325}" type="presParOf" srcId="{1A569627-463A-764E-ADE6-BA3241652678}" destId="{ED449CBC-0F24-DD4C-97E2-FA0F3C59E9FA}" srcOrd="0" destOrd="0" presId="urn:microsoft.com/office/officeart/2005/8/layout/vList5"/>
    <dgm:cxn modelId="{235B77C8-2AE7-2342-B3F4-6A44A5163493}" type="presParOf" srcId="{ED449CBC-0F24-DD4C-97E2-FA0F3C59E9FA}" destId="{39424E96-0D14-A344-98CF-3B6BFAE07050}" srcOrd="0" destOrd="0" presId="urn:microsoft.com/office/officeart/2005/8/layout/vList5"/>
    <dgm:cxn modelId="{A2314D38-4A49-B94F-8985-F2A4D405629F}" type="presParOf" srcId="{1A569627-463A-764E-ADE6-BA3241652678}" destId="{9A512498-4898-2743-972B-2A2F452A880A}" srcOrd="1" destOrd="0" presId="urn:microsoft.com/office/officeart/2005/8/layout/vList5"/>
    <dgm:cxn modelId="{6A3F51BF-E48F-FA4C-967C-28C28354B7EC}" type="presParOf" srcId="{1A569627-463A-764E-ADE6-BA3241652678}" destId="{83F5EC43-0732-B146-9B26-7626252B2BEA}" srcOrd="2" destOrd="0" presId="urn:microsoft.com/office/officeart/2005/8/layout/vList5"/>
    <dgm:cxn modelId="{4A5DE71B-7B65-0E46-A067-972B889F363C}" type="presParOf" srcId="{83F5EC43-0732-B146-9B26-7626252B2BEA}" destId="{CEF6572F-2316-FB48-9141-74036876CB68}" srcOrd="0" destOrd="0" presId="urn:microsoft.com/office/officeart/2005/8/layout/vList5"/>
    <dgm:cxn modelId="{7E4B41A1-801F-7148-A706-B96434D6D979}" type="presParOf" srcId="{1A569627-463A-764E-ADE6-BA3241652678}" destId="{AF31C3A0-18F6-5C42-AC27-CF51EE2FD5C3}" srcOrd="3" destOrd="0" presId="urn:microsoft.com/office/officeart/2005/8/layout/vList5"/>
    <dgm:cxn modelId="{03A95C71-104B-D146-89AD-AB898E8A1B4E}" type="presParOf" srcId="{1A569627-463A-764E-ADE6-BA3241652678}" destId="{8E555981-C9DE-9F42-B27D-BD0AAFDA9BC3}" srcOrd="4" destOrd="0" presId="urn:microsoft.com/office/officeart/2005/8/layout/vList5"/>
    <dgm:cxn modelId="{D5A63908-21F8-F646-A42A-89FF0A29D8FA}" type="presParOf" srcId="{8E555981-C9DE-9F42-B27D-BD0AAFDA9BC3}" destId="{92E9DE02-CF24-9941-A9BE-237BA4607028}" srcOrd="0"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E9053C1-4C54-4294-A3DC-0BDECC3020EF}"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1155730E-3A7B-464E-A827-82BE4079EA39}">
      <dgm:prSet/>
      <dgm:spPr/>
      <dgm:t>
        <a:bodyPr/>
        <a:lstStyle/>
        <a:p>
          <a:pPr>
            <a:lnSpc>
              <a:spcPct val="100000"/>
            </a:lnSpc>
          </a:pPr>
          <a:r>
            <a:rPr lang="en-US"/>
            <a:t>Impaired growth &amp; development</a:t>
          </a:r>
        </a:p>
      </dgm:t>
    </dgm:pt>
    <dgm:pt modelId="{AD256602-60C5-4A51-A3E0-07E45C5BA846}" type="parTrans" cxnId="{F57FDA8F-3276-45B6-B413-D600CDAF8C9B}">
      <dgm:prSet/>
      <dgm:spPr/>
      <dgm:t>
        <a:bodyPr/>
        <a:lstStyle/>
        <a:p>
          <a:endParaRPr lang="en-US"/>
        </a:p>
      </dgm:t>
    </dgm:pt>
    <dgm:pt modelId="{16EC5AF3-30EE-4A09-8305-81169F01C86F}" type="sibTrans" cxnId="{F57FDA8F-3276-45B6-B413-D600CDAF8C9B}">
      <dgm:prSet/>
      <dgm:spPr/>
      <dgm:t>
        <a:bodyPr/>
        <a:lstStyle/>
        <a:p>
          <a:endParaRPr lang="en-US"/>
        </a:p>
      </dgm:t>
    </dgm:pt>
    <dgm:pt modelId="{2838C0B0-0F1D-4F28-93E1-C40C10A6D0CE}">
      <dgm:prSet/>
      <dgm:spPr/>
      <dgm:t>
        <a:bodyPr/>
        <a:lstStyle/>
        <a:p>
          <a:pPr>
            <a:lnSpc>
              <a:spcPct val="100000"/>
            </a:lnSpc>
          </a:pPr>
          <a:r>
            <a:rPr lang="en-US"/>
            <a:t>Impact on health &amp; wellbeing</a:t>
          </a:r>
        </a:p>
      </dgm:t>
    </dgm:pt>
    <dgm:pt modelId="{B42F968A-116C-41EC-ACCC-8C75E4DD7616}" type="parTrans" cxnId="{5463D50F-223E-4B53-AAD7-E4E394820986}">
      <dgm:prSet/>
      <dgm:spPr/>
      <dgm:t>
        <a:bodyPr/>
        <a:lstStyle/>
        <a:p>
          <a:endParaRPr lang="en-US"/>
        </a:p>
      </dgm:t>
    </dgm:pt>
    <dgm:pt modelId="{E9FF62C9-A5FC-425B-95A4-CFD2CF3A40E7}" type="sibTrans" cxnId="{5463D50F-223E-4B53-AAD7-E4E394820986}">
      <dgm:prSet/>
      <dgm:spPr/>
      <dgm:t>
        <a:bodyPr/>
        <a:lstStyle/>
        <a:p>
          <a:endParaRPr lang="en-US"/>
        </a:p>
      </dgm:t>
    </dgm:pt>
    <dgm:pt modelId="{6CF34735-3583-4F36-A8C9-ADE454BC462E}">
      <dgm:prSet/>
      <dgm:spPr/>
      <dgm:t>
        <a:bodyPr/>
        <a:lstStyle/>
        <a:p>
          <a:pPr>
            <a:lnSpc>
              <a:spcPct val="100000"/>
            </a:lnSpc>
          </a:pPr>
          <a:r>
            <a:rPr lang="en-US"/>
            <a:t>Adverse affect on performance</a:t>
          </a:r>
        </a:p>
      </dgm:t>
    </dgm:pt>
    <dgm:pt modelId="{BDA019A1-D0AB-4722-9A38-537A14623998}" type="parTrans" cxnId="{8B829ED0-CF74-4A02-A8D4-E1A1D017EFB9}">
      <dgm:prSet/>
      <dgm:spPr/>
      <dgm:t>
        <a:bodyPr/>
        <a:lstStyle/>
        <a:p>
          <a:endParaRPr lang="en-US"/>
        </a:p>
      </dgm:t>
    </dgm:pt>
    <dgm:pt modelId="{ABB701AB-C626-46A6-AEE0-6B51C6CBC543}" type="sibTrans" cxnId="{8B829ED0-CF74-4A02-A8D4-E1A1D017EFB9}">
      <dgm:prSet/>
      <dgm:spPr/>
      <dgm:t>
        <a:bodyPr/>
        <a:lstStyle/>
        <a:p>
          <a:endParaRPr lang="en-US"/>
        </a:p>
      </dgm:t>
    </dgm:pt>
    <dgm:pt modelId="{8902FF8E-29D4-4618-982E-9E1EDEEED100}">
      <dgm:prSet/>
      <dgm:spPr/>
      <dgm:t>
        <a:bodyPr/>
        <a:lstStyle/>
        <a:p>
          <a:pPr>
            <a:lnSpc>
              <a:spcPct val="100000"/>
            </a:lnSpc>
          </a:pPr>
          <a:r>
            <a:rPr lang="en-US"/>
            <a:t>For female athletes’ regular menstrual cycle is a barometer of hormone health</a:t>
          </a:r>
        </a:p>
      </dgm:t>
    </dgm:pt>
    <dgm:pt modelId="{47D4598B-1329-47CA-8AB0-AC5AA07AB324}" type="parTrans" cxnId="{DAD9970F-C938-4E41-AC98-AFA08A3A934D}">
      <dgm:prSet/>
      <dgm:spPr/>
      <dgm:t>
        <a:bodyPr/>
        <a:lstStyle/>
        <a:p>
          <a:endParaRPr lang="en-US"/>
        </a:p>
      </dgm:t>
    </dgm:pt>
    <dgm:pt modelId="{838F1D88-561F-4FA8-B8BC-03AD498ECBAA}" type="sibTrans" cxnId="{DAD9970F-C938-4E41-AC98-AFA08A3A934D}">
      <dgm:prSet/>
      <dgm:spPr/>
      <dgm:t>
        <a:bodyPr/>
        <a:lstStyle/>
        <a:p>
          <a:endParaRPr lang="en-US"/>
        </a:p>
      </dgm:t>
    </dgm:pt>
    <dgm:pt modelId="{D313E6F1-E590-4413-BE86-0E9C978D05C3}">
      <dgm:prSet/>
      <dgm:spPr/>
      <dgm:t>
        <a:bodyPr/>
        <a:lstStyle/>
        <a:p>
          <a:pPr>
            <a:lnSpc>
              <a:spcPct val="100000"/>
            </a:lnSpc>
          </a:pPr>
          <a:r>
            <a:rPr lang="en-US"/>
            <a:t>Oral contraceptives can ‘mask’ problems, increasing risk due to undetected and no protection of bones</a:t>
          </a:r>
        </a:p>
      </dgm:t>
    </dgm:pt>
    <dgm:pt modelId="{DD8E4423-3D86-4855-8C47-F722856C8A5B}" type="parTrans" cxnId="{3594648E-EA49-42D3-9BB9-1A7881086434}">
      <dgm:prSet/>
      <dgm:spPr/>
      <dgm:t>
        <a:bodyPr/>
        <a:lstStyle/>
        <a:p>
          <a:endParaRPr lang="en-US"/>
        </a:p>
      </dgm:t>
    </dgm:pt>
    <dgm:pt modelId="{53171C1B-20CF-4898-8CD2-36663561287C}" type="sibTrans" cxnId="{3594648E-EA49-42D3-9BB9-1A7881086434}">
      <dgm:prSet/>
      <dgm:spPr/>
      <dgm:t>
        <a:bodyPr/>
        <a:lstStyle/>
        <a:p>
          <a:endParaRPr lang="en-US"/>
        </a:p>
      </dgm:t>
    </dgm:pt>
    <dgm:pt modelId="{4DD2B49D-72C9-403E-B9DB-BB12C3F5F202}" type="pres">
      <dgm:prSet presAssocID="{4E9053C1-4C54-4294-A3DC-0BDECC3020EF}" presName="root" presStyleCnt="0">
        <dgm:presLayoutVars>
          <dgm:dir/>
          <dgm:resizeHandles val="exact"/>
        </dgm:presLayoutVars>
      </dgm:prSet>
      <dgm:spPr/>
    </dgm:pt>
    <dgm:pt modelId="{E8C343DA-2AE4-4CBD-B74E-DAF444928C05}" type="pres">
      <dgm:prSet presAssocID="{1155730E-3A7B-464E-A827-82BE4079EA39}" presName="compNode" presStyleCnt="0"/>
      <dgm:spPr/>
    </dgm:pt>
    <dgm:pt modelId="{76532BE4-CD27-4AB9-940B-1A5DD0197AA1}" type="pres">
      <dgm:prSet presAssocID="{1155730E-3A7B-464E-A827-82BE4079EA39}" presName="bgRect" presStyleLbl="bgShp" presStyleIdx="0" presStyleCnt="5"/>
      <dgm:spPr/>
    </dgm:pt>
    <dgm:pt modelId="{B31D5A09-371D-4A1A-BE51-D6660D35415B}" type="pres">
      <dgm:prSet presAssocID="{1155730E-3A7B-464E-A827-82BE4079EA39}"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Upward trend"/>
        </a:ext>
      </dgm:extLst>
    </dgm:pt>
    <dgm:pt modelId="{43E5EE96-1411-40CA-AC6A-882DBE1311FC}" type="pres">
      <dgm:prSet presAssocID="{1155730E-3A7B-464E-A827-82BE4079EA39}" presName="spaceRect" presStyleCnt="0"/>
      <dgm:spPr/>
    </dgm:pt>
    <dgm:pt modelId="{18845023-30A0-4F67-94C6-9931F50C333A}" type="pres">
      <dgm:prSet presAssocID="{1155730E-3A7B-464E-A827-82BE4079EA39}" presName="parTx" presStyleLbl="revTx" presStyleIdx="0" presStyleCnt="5">
        <dgm:presLayoutVars>
          <dgm:chMax val="0"/>
          <dgm:chPref val="0"/>
        </dgm:presLayoutVars>
      </dgm:prSet>
      <dgm:spPr/>
    </dgm:pt>
    <dgm:pt modelId="{56A5F650-F9DA-49BF-B7D5-ED4CF73624BD}" type="pres">
      <dgm:prSet presAssocID="{16EC5AF3-30EE-4A09-8305-81169F01C86F}" presName="sibTrans" presStyleCnt="0"/>
      <dgm:spPr/>
    </dgm:pt>
    <dgm:pt modelId="{A2CFB8BB-A851-49B6-8366-0B4961072883}" type="pres">
      <dgm:prSet presAssocID="{2838C0B0-0F1D-4F28-93E1-C40C10A6D0CE}" presName="compNode" presStyleCnt="0"/>
      <dgm:spPr/>
    </dgm:pt>
    <dgm:pt modelId="{DDED2D1A-513A-479C-80F9-D7821C1E9620}" type="pres">
      <dgm:prSet presAssocID="{2838C0B0-0F1D-4F28-93E1-C40C10A6D0CE}" presName="bgRect" presStyleLbl="bgShp" presStyleIdx="1" presStyleCnt="5"/>
      <dgm:spPr/>
    </dgm:pt>
    <dgm:pt modelId="{66827A4F-CB99-46CE-9A41-2BB68590ACFF}" type="pres">
      <dgm:prSet presAssocID="{2838C0B0-0F1D-4F28-93E1-C40C10A6D0CE}"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tethoscope"/>
        </a:ext>
      </dgm:extLst>
    </dgm:pt>
    <dgm:pt modelId="{4AA133F5-3A17-475F-9C42-8F9FD045F222}" type="pres">
      <dgm:prSet presAssocID="{2838C0B0-0F1D-4F28-93E1-C40C10A6D0CE}" presName="spaceRect" presStyleCnt="0"/>
      <dgm:spPr/>
    </dgm:pt>
    <dgm:pt modelId="{9AB379D0-5AD3-4ACE-B3BB-CD1134C9AA5F}" type="pres">
      <dgm:prSet presAssocID="{2838C0B0-0F1D-4F28-93E1-C40C10A6D0CE}" presName="parTx" presStyleLbl="revTx" presStyleIdx="1" presStyleCnt="5">
        <dgm:presLayoutVars>
          <dgm:chMax val="0"/>
          <dgm:chPref val="0"/>
        </dgm:presLayoutVars>
      </dgm:prSet>
      <dgm:spPr/>
    </dgm:pt>
    <dgm:pt modelId="{E8F4FC2D-2BB9-4CDE-8746-507AB98C1F4C}" type="pres">
      <dgm:prSet presAssocID="{E9FF62C9-A5FC-425B-95A4-CFD2CF3A40E7}" presName="sibTrans" presStyleCnt="0"/>
      <dgm:spPr/>
    </dgm:pt>
    <dgm:pt modelId="{437AA7E2-D4FF-4D41-94B7-E592AB6780F0}" type="pres">
      <dgm:prSet presAssocID="{6CF34735-3583-4F36-A8C9-ADE454BC462E}" presName="compNode" presStyleCnt="0"/>
      <dgm:spPr/>
    </dgm:pt>
    <dgm:pt modelId="{2C140AA2-5065-4DCE-A5D1-A3ECBE8CEF16}" type="pres">
      <dgm:prSet presAssocID="{6CF34735-3583-4F36-A8C9-ADE454BC462E}" presName="bgRect" presStyleLbl="bgShp" presStyleIdx="2" presStyleCnt="5"/>
      <dgm:spPr/>
    </dgm:pt>
    <dgm:pt modelId="{668F7F59-7A01-45B8-9F3E-6334CC9B3681}" type="pres">
      <dgm:prSet presAssocID="{6CF34735-3583-4F36-A8C9-ADE454BC462E}"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Warning"/>
        </a:ext>
      </dgm:extLst>
    </dgm:pt>
    <dgm:pt modelId="{4CCAE49E-85E3-47F2-B006-8C8EE15F7437}" type="pres">
      <dgm:prSet presAssocID="{6CF34735-3583-4F36-A8C9-ADE454BC462E}" presName="spaceRect" presStyleCnt="0"/>
      <dgm:spPr/>
    </dgm:pt>
    <dgm:pt modelId="{579A0C47-39FA-4E08-BDD7-0673780BBF12}" type="pres">
      <dgm:prSet presAssocID="{6CF34735-3583-4F36-A8C9-ADE454BC462E}" presName="parTx" presStyleLbl="revTx" presStyleIdx="2" presStyleCnt="5">
        <dgm:presLayoutVars>
          <dgm:chMax val="0"/>
          <dgm:chPref val="0"/>
        </dgm:presLayoutVars>
      </dgm:prSet>
      <dgm:spPr/>
    </dgm:pt>
    <dgm:pt modelId="{4897AD55-A49B-460A-9FB5-37871A63A7D0}" type="pres">
      <dgm:prSet presAssocID="{ABB701AB-C626-46A6-AEE0-6B51C6CBC543}" presName="sibTrans" presStyleCnt="0"/>
      <dgm:spPr/>
    </dgm:pt>
    <dgm:pt modelId="{93E348D4-66CD-490A-8E3E-AAD2976630A9}" type="pres">
      <dgm:prSet presAssocID="{8902FF8E-29D4-4618-982E-9E1EDEEED100}" presName="compNode" presStyleCnt="0"/>
      <dgm:spPr/>
    </dgm:pt>
    <dgm:pt modelId="{201F483F-4F80-4BD2-93CD-83E9517FD268}" type="pres">
      <dgm:prSet presAssocID="{8902FF8E-29D4-4618-982E-9E1EDEEED100}" presName="bgRect" presStyleLbl="bgShp" presStyleIdx="3" presStyleCnt="5"/>
      <dgm:spPr/>
    </dgm:pt>
    <dgm:pt modelId="{81FC1EE5-BFB3-4E52-BCDE-83F0E7C02A96}" type="pres">
      <dgm:prSet presAssocID="{8902FF8E-29D4-4618-982E-9E1EDEEED100}"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HeroFemale"/>
        </a:ext>
      </dgm:extLst>
    </dgm:pt>
    <dgm:pt modelId="{C3505E61-AB09-4B9F-870E-2100F78844DF}" type="pres">
      <dgm:prSet presAssocID="{8902FF8E-29D4-4618-982E-9E1EDEEED100}" presName="spaceRect" presStyleCnt="0"/>
      <dgm:spPr/>
    </dgm:pt>
    <dgm:pt modelId="{058DA67D-DFEE-40A0-9160-0A032AD4B1AE}" type="pres">
      <dgm:prSet presAssocID="{8902FF8E-29D4-4618-982E-9E1EDEEED100}" presName="parTx" presStyleLbl="revTx" presStyleIdx="3" presStyleCnt="5">
        <dgm:presLayoutVars>
          <dgm:chMax val="0"/>
          <dgm:chPref val="0"/>
        </dgm:presLayoutVars>
      </dgm:prSet>
      <dgm:spPr/>
    </dgm:pt>
    <dgm:pt modelId="{0566B7FF-AA60-4267-8729-02F227F773B5}" type="pres">
      <dgm:prSet presAssocID="{838F1D88-561F-4FA8-B8BC-03AD498ECBAA}" presName="sibTrans" presStyleCnt="0"/>
      <dgm:spPr/>
    </dgm:pt>
    <dgm:pt modelId="{615E4430-6FF8-410D-A290-9F0FFA93724E}" type="pres">
      <dgm:prSet presAssocID="{D313E6F1-E590-4413-BE86-0E9C978D05C3}" presName="compNode" presStyleCnt="0"/>
      <dgm:spPr/>
    </dgm:pt>
    <dgm:pt modelId="{7D345E46-7C04-4735-B8B4-31515C66EEB5}" type="pres">
      <dgm:prSet presAssocID="{D313E6F1-E590-4413-BE86-0E9C978D05C3}" presName="bgRect" presStyleLbl="bgShp" presStyleIdx="4" presStyleCnt="5"/>
      <dgm:spPr/>
    </dgm:pt>
    <dgm:pt modelId="{C03B6604-BC9E-4C07-81A2-96070F7C88DE}" type="pres">
      <dgm:prSet presAssocID="{D313E6F1-E590-4413-BE86-0E9C978D05C3}"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Skeleton"/>
        </a:ext>
      </dgm:extLst>
    </dgm:pt>
    <dgm:pt modelId="{B924128B-BE36-4F55-B229-D2AFC6C826EC}" type="pres">
      <dgm:prSet presAssocID="{D313E6F1-E590-4413-BE86-0E9C978D05C3}" presName="spaceRect" presStyleCnt="0"/>
      <dgm:spPr/>
    </dgm:pt>
    <dgm:pt modelId="{8C05BDA9-18ED-4C14-B15E-F7ADAA85AB52}" type="pres">
      <dgm:prSet presAssocID="{D313E6F1-E590-4413-BE86-0E9C978D05C3}" presName="parTx" presStyleLbl="revTx" presStyleIdx="4" presStyleCnt="5">
        <dgm:presLayoutVars>
          <dgm:chMax val="0"/>
          <dgm:chPref val="0"/>
        </dgm:presLayoutVars>
      </dgm:prSet>
      <dgm:spPr/>
    </dgm:pt>
  </dgm:ptLst>
  <dgm:cxnLst>
    <dgm:cxn modelId="{DAD9970F-C938-4E41-AC98-AFA08A3A934D}" srcId="{4E9053C1-4C54-4294-A3DC-0BDECC3020EF}" destId="{8902FF8E-29D4-4618-982E-9E1EDEEED100}" srcOrd="3" destOrd="0" parTransId="{47D4598B-1329-47CA-8AB0-AC5AA07AB324}" sibTransId="{838F1D88-561F-4FA8-B8BC-03AD498ECBAA}"/>
    <dgm:cxn modelId="{5463D50F-223E-4B53-AAD7-E4E394820986}" srcId="{4E9053C1-4C54-4294-A3DC-0BDECC3020EF}" destId="{2838C0B0-0F1D-4F28-93E1-C40C10A6D0CE}" srcOrd="1" destOrd="0" parTransId="{B42F968A-116C-41EC-ACCC-8C75E4DD7616}" sibTransId="{E9FF62C9-A5FC-425B-95A4-CFD2CF3A40E7}"/>
    <dgm:cxn modelId="{2CF83112-3F16-D44E-8345-CDF643619814}" type="presOf" srcId="{1155730E-3A7B-464E-A827-82BE4079EA39}" destId="{18845023-30A0-4F67-94C6-9931F50C333A}" srcOrd="0" destOrd="0" presId="urn:microsoft.com/office/officeart/2018/2/layout/IconVerticalSolidList"/>
    <dgm:cxn modelId="{5EB88B35-7F36-3042-9B5A-AB0AB89B06DD}" type="presOf" srcId="{8902FF8E-29D4-4618-982E-9E1EDEEED100}" destId="{058DA67D-DFEE-40A0-9160-0A032AD4B1AE}" srcOrd="0" destOrd="0" presId="urn:microsoft.com/office/officeart/2018/2/layout/IconVerticalSolidList"/>
    <dgm:cxn modelId="{6A45C947-64C3-C54B-ACA7-A5FAABEDECDC}" type="presOf" srcId="{6CF34735-3583-4F36-A8C9-ADE454BC462E}" destId="{579A0C47-39FA-4E08-BDD7-0673780BBF12}" srcOrd="0" destOrd="0" presId="urn:microsoft.com/office/officeart/2018/2/layout/IconVerticalSolidList"/>
    <dgm:cxn modelId="{EC768C71-FC36-9044-9EB3-C778EA5F5C12}" type="presOf" srcId="{4E9053C1-4C54-4294-A3DC-0BDECC3020EF}" destId="{4DD2B49D-72C9-403E-B9DB-BB12C3F5F202}" srcOrd="0" destOrd="0" presId="urn:microsoft.com/office/officeart/2018/2/layout/IconVerticalSolidList"/>
    <dgm:cxn modelId="{3594648E-EA49-42D3-9BB9-1A7881086434}" srcId="{4E9053C1-4C54-4294-A3DC-0BDECC3020EF}" destId="{D313E6F1-E590-4413-BE86-0E9C978D05C3}" srcOrd="4" destOrd="0" parTransId="{DD8E4423-3D86-4855-8C47-F722856C8A5B}" sibTransId="{53171C1B-20CF-4898-8CD2-36663561287C}"/>
    <dgm:cxn modelId="{F57FDA8F-3276-45B6-B413-D600CDAF8C9B}" srcId="{4E9053C1-4C54-4294-A3DC-0BDECC3020EF}" destId="{1155730E-3A7B-464E-A827-82BE4079EA39}" srcOrd="0" destOrd="0" parTransId="{AD256602-60C5-4A51-A3E0-07E45C5BA846}" sibTransId="{16EC5AF3-30EE-4A09-8305-81169F01C86F}"/>
    <dgm:cxn modelId="{5576D0A6-5DAB-4244-8E2F-CA2FC5F6BDE0}" type="presOf" srcId="{2838C0B0-0F1D-4F28-93E1-C40C10A6D0CE}" destId="{9AB379D0-5AD3-4ACE-B3BB-CD1134C9AA5F}" srcOrd="0" destOrd="0" presId="urn:microsoft.com/office/officeart/2018/2/layout/IconVerticalSolidList"/>
    <dgm:cxn modelId="{8B829ED0-CF74-4A02-A8D4-E1A1D017EFB9}" srcId="{4E9053C1-4C54-4294-A3DC-0BDECC3020EF}" destId="{6CF34735-3583-4F36-A8C9-ADE454BC462E}" srcOrd="2" destOrd="0" parTransId="{BDA019A1-D0AB-4722-9A38-537A14623998}" sibTransId="{ABB701AB-C626-46A6-AEE0-6B51C6CBC543}"/>
    <dgm:cxn modelId="{E08033DD-8786-324E-B208-B2B5BE820818}" type="presOf" srcId="{D313E6F1-E590-4413-BE86-0E9C978D05C3}" destId="{8C05BDA9-18ED-4C14-B15E-F7ADAA85AB52}" srcOrd="0" destOrd="0" presId="urn:microsoft.com/office/officeart/2018/2/layout/IconVerticalSolidList"/>
    <dgm:cxn modelId="{481C0D45-899C-C44E-8E7A-28C5B467A1E0}" type="presParOf" srcId="{4DD2B49D-72C9-403E-B9DB-BB12C3F5F202}" destId="{E8C343DA-2AE4-4CBD-B74E-DAF444928C05}" srcOrd="0" destOrd="0" presId="urn:microsoft.com/office/officeart/2018/2/layout/IconVerticalSolidList"/>
    <dgm:cxn modelId="{C6AB9B34-08A7-894B-8259-0BC67613C6D2}" type="presParOf" srcId="{E8C343DA-2AE4-4CBD-B74E-DAF444928C05}" destId="{76532BE4-CD27-4AB9-940B-1A5DD0197AA1}" srcOrd="0" destOrd="0" presId="urn:microsoft.com/office/officeart/2018/2/layout/IconVerticalSolidList"/>
    <dgm:cxn modelId="{A3FB8CEF-0DFE-6844-B8E2-E3FF6D043485}" type="presParOf" srcId="{E8C343DA-2AE4-4CBD-B74E-DAF444928C05}" destId="{B31D5A09-371D-4A1A-BE51-D6660D35415B}" srcOrd="1" destOrd="0" presId="urn:microsoft.com/office/officeart/2018/2/layout/IconVerticalSolidList"/>
    <dgm:cxn modelId="{7EB6E7C3-6ACE-0F48-9008-EBB05073B4C8}" type="presParOf" srcId="{E8C343DA-2AE4-4CBD-B74E-DAF444928C05}" destId="{43E5EE96-1411-40CA-AC6A-882DBE1311FC}" srcOrd="2" destOrd="0" presId="urn:microsoft.com/office/officeart/2018/2/layout/IconVerticalSolidList"/>
    <dgm:cxn modelId="{22F917F0-2681-C744-A2FF-77C491194980}" type="presParOf" srcId="{E8C343DA-2AE4-4CBD-B74E-DAF444928C05}" destId="{18845023-30A0-4F67-94C6-9931F50C333A}" srcOrd="3" destOrd="0" presId="urn:microsoft.com/office/officeart/2018/2/layout/IconVerticalSolidList"/>
    <dgm:cxn modelId="{B1F3E84C-BEC8-0E47-90EB-E48B4D7CCF2C}" type="presParOf" srcId="{4DD2B49D-72C9-403E-B9DB-BB12C3F5F202}" destId="{56A5F650-F9DA-49BF-B7D5-ED4CF73624BD}" srcOrd="1" destOrd="0" presId="urn:microsoft.com/office/officeart/2018/2/layout/IconVerticalSolidList"/>
    <dgm:cxn modelId="{8AF45D26-EFDB-B84E-AABD-493F2A34D641}" type="presParOf" srcId="{4DD2B49D-72C9-403E-B9DB-BB12C3F5F202}" destId="{A2CFB8BB-A851-49B6-8366-0B4961072883}" srcOrd="2" destOrd="0" presId="urn:microsoft.com/office/officeart/2018/2/layout/IconVerticalSolidList"/>
    <dgm:cxn modelId="{5E429B11-3DAF-0545-9338-11BF8630EEEB}" type="presParOf" srcId="{A2CFB8BB-A851-49B6-8366-0B4961072883}" destId="{DDED2D1A-513A-479C-80F9-D7821C1E9620}" srcOrd="0" destOrd="0" presId="urn:microsoft.com/office/officeart/2018/2/layout/IconVerticalSolidList"/>
    <dgm:cxn modelId="{99B1A1FB-256C-B34E-B3B7-8C96E1AFAFB1}" type="presParOf" srcId="{A2CFB8BB-A851-49B6-8366-0B4961072883}" destId="{66827A4F-CB99-46CE-9A41-2BB68590ACFF}" srcOrd="1" destOrd="0" presId="urn:microsoft.com/office/officeart/2018/2/layout/IconVerticalSolidList"/>
    <dgm:cxn modelId="{512065D6-0D8B-3A41-9C94-B314305AC3E8}" type="presParOf" srcId="{A2CFB8BB-A851-49B6-8366-0B4961072883}" destId="{4AA133F5-3A17-475F-9C42-8F9FD045F222}" srcOrd="2" destOrd="0" presId="urn:microsoft.com/office/officeart/2018/2/layout/IconVerticalSolidList"/>
    <dgm:cxn modelId="{4A568B23-4312-D044-81DD-45F628952974}" type="presParOf" srcId="{A2CFB8BB-A851-49B6-8366-0B4961072883}" destId="{9AB379D0-5AD3-4ACE-B3BB-CD1134C9AA5F}" srcOrd="3" destOrd="0" presId="urn:microsoft.com/office/officeart/2018/2/layout/IconVerticalSolidList"/>
    <dgm:cxn modelId="{CCCAEB4D-F695-034F-BCE7-A20372B66BFA}" type="presParOf" srcId="{4DD2B49D-72C9-403E-B9DB-BB12C3F5F202}" destId="{E8F4FC2D-2BB9-4CDE-8746-507AB98C1F4C}" srcOrd="3" destOrd="0" presId="urn:microsoft.com/office/officeart/2018/2/layout/IconVerticalSolidList"/>
    <dgm:cxn modelId="{DA1ED7E1-1BB8-B048-8EE6-497A55D443EA}" type="presParOf" srcId="{4DD2B49D-72C9-403E-B9DB-BB12C3F5F202}" destId="{437AA7E2-D4FF-4D41-94B7-E592AB6780F0}" srcOrd="4" destOrd="0" presId="urn:microsoft.com/office/officeart/2018/2/layout/IconVerticalSolidList"/>
    <dgm:cxn modelId="{BF64C92B-04EA-E24C-B841-F0EBBA256166}" type="presParOf" srcId="{437AA7E2-D4FF-4D41-94B7-E592AB6780F0}" destId="{2C140AA2-5065-4DCE-A5D1-A3ECBE8CEF16}" srcOrd="0" destOrd="0" presId="urn:microsoft.com/office/officeart/2018/2/layout/IconVerticalSolidList"/>
    <dgm:cxn modelId="{81BF9A0F-2214-8F4E-8893-0B2849484E1F}" type="presParOf" srcId="{437AA7E2-D4FF-4D41-94B7-E592AB6780F0}" destId="{668F7F59-7A01-45B8-9F3E-6334CC9B3681}" srcOrd="1" destOrd="0" presId="urn:microsoft.com/office/officeart/2018/2/layout/IconVerticalSolidList"/>
    <dgm:cxn modelId="{5EEA2B66-3429-8343-A602-8E58FAD776BA}" type="presParOf" srcId="{437AA7E2-D4FF-4D41-94B7-E592AB6780F0}" destId="{4CCAE49E-85E3-47F2-B006-8C8EE15F7437}" srcOrd="2" destOrd="0" presId="urn:microsoft.com/office/officeart/2018/2/layout/IconVerticalSolidList"/>
    <dgm:cxn modelId="{0349A3E1-A719-3949-8749-B0A78EF0B5A2}" type="presParOf" srcId="{437AA7E2-D4FF-4D41-94B7-E592AB6780F0}" destId="{579A0C47-39FA-4E08-BDD7-0673780BBF12}" srcOrd="3" destOrd="0" presId="urn:microsoft.com/office/officeart/2018/2/layout/IconVerticalSolidList"/>
    <dgm:cxn modelId="{C8B9D5B4-5527-8E4A-A94A-79E987ED1D5B}" type="presParOf" srcId="{4DD2B49D-72C9-403E-B9DB-BB12C3F5F202}" destId="{4897AD55-A49B-460A-9FB5-37871A63A7D0}" srcOrd="5" destOrd="0" presId="urn:microsoft.com/office/officeart/2018/2/layout/IconVerticalSolidList"/>
    <dgm:cxn modelId="{D511A937-9191-6D4E-A051-BF8601C46C2C}" type="presParOf" srcId="{4DD2B49D-72C9-403E-B9DB-BB12C3F5F202}" destId="{93E348D4-66CD-490A-8E3E-AAD2976630A9}" srcOrd="6" destOrd="0" presId="urn:microsoft.com/office/officeart/2018/2/layout/IconVerticalSolidList"/>
    <dgm:cxn modelId="{F7F54948-DD75-BA44-A403-C2E97C1D2805}" type="presParOf" srcId="{93E348D4-66CD-490A-8E3E-AAD2976630A9}" destId="{201F483F-4F80-4BD2-93CD-83E9517FD268}" srcOrd="0" destOrd="0" presId="urn:microsoft.com/office/officeart/2018/2/layout/IconVerticalSolidList"/>
    <dgm:cxn modelId="{F680CFAD-FC00-694D-8BB1-EDDB1E43C5C2}" type="presParOf" srcId="{93E348D4-66CD-490A-8E3E-AAD2976630A9}" destId="{81FC1EE5-BFB3-4E52-BCDE-83F0E7C02A96}" srcOrd="1" destOrd="0" presId="urn:microsoft.com/office/officeart/2018/2/layout/IconVerticalSolidList"/>
    <dgm:cxn modelId="{7E85A196-5723-6646-937B-A899294ED51A}" type="presParOf" srcId="{93E348D4-66CD-490A-8E3E-AAD2976630A9}" destId="{C3505E61-AB09-4B9F-870E-2100F78844DF}" srcOrd="2" destOrd="0" presId="urn:microsoft.com/office/officeart/2018/2/layout/IconVerticalSolidList"/>
    <dgm:cxn modelId="{24760537-985F-8143-9668-C470925A7677}" type="presParOf" srcId="{93E348D4-66CD-490A-8E3E-AAD2976630A9}" destId="{058DA67D-DFEE-40A0-9160-0A032AD4B1AE}" srcOrd="3" destOrd="0" presId="urn:microsoft.com/office/officeart/2018/2/layout/IconVerticalSolidList"/>
    <dgm:cxn modelId="{51BE9E22-D674-3640-8200-86B1287A9A9C}" type="presParOf" srcId="{4DD2B49D-72C9-403E-B9DB-BB12C3F5F202}" destId="{0566B7FF-AA60-4267-8729-02F227F773B5}" srcOrd="7" destOrd="0" presId="urn:microsoft.com/office/officeart/2018/2/layout/IconVerticalSolidList"/>
    <dgm:cxn modelId="{B8432EFF-E5BD-C549-9111-BBF954705706}" type="presParOf" srcId="{4DD2B49D-72C9-403E-B9DB-BB12C3F5F202}" destId="{615E4430-6FF8-410D-A290-9F0FFA93724E}" srcOrd="8" destOrd="0" presId="urn:microsoft.com/office/officeart/2018/2/layout/IconVerticalSolidList"/>
    <dgm:cxn modelId="{53E16060-2179-A042-A411-0A724806752F}" type="presParOf" srcId="{615E4430-6FF8-410D-A290-9F0FFA93724E}" destId="{7D345E46-7C04-4735-B8B4-31515C66EEB5}" srcOrd="0" destOrd="0" presId="urn:microsoft.com/office/officeart/2018/2/layout/IconVerticalSolidList"/>
    <dgm:cxn modelId="{2680E069-492A-6D41-8316-A50242EA2E22}" type="presParOf" srcId="{615E4430-6FF8-410D-A290-9F0FFA93724E}" destId="{C03B6604-BC9E-4C07-81A2-96070F7C88DE}" srcOrd="1" destOrd="0" presId="urn:microsoft.com/office/officeart/2018/2/layout/IconVerticalSolidList"/>
    <dgm:cxn modelId="{58376142-8AFE-674B-8DCE-4009421A0AE0}" type="presParOf" srcId="{615E4430-6FF8-410D-A290-9F0FFA93724E}" destId="{B924128B-BE36-4F55-B229-D2AFC6C826EC}" srcOrd="2" destOrd="0" presId="urn:microsoft.com/office/officeart/2018/2/layout/IconVerticalSolidList"/>
    <dgm:cxn modelId="{9DBB8FEF-FF10-4746-899F-272A9E242705}" type="presParOf" srcId="{615E4430-6FF8-410D-A290-9F0FFA93724E}" destId="{8C05BDA9-18ED-4C14-B15E-F7ADAA85AB52}"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0BCA1D1-1D7B-C44E-B8E8-BF52CAA18140}" type="doc">
      <dgm:prSet loTypeId="urn:microsoft.com/office/officeart/2005/8/layout/radial5" loCatId="" qsTypeId="urn:microsoft.com/office/officeart/2005/8/quickstyle/simple1" qsCatId="simple" csTypeId="urn:microsoft.com/office/officeart/2005/8/colors/accent6_2" csCatId="accent6" phldr="1"/>
      <dgm:spPr/>
      <dgm:t>
        <a:bodyPr/>
        <a:lstStyle/>
        <a:p>
          <a:endParaRPr lang="en-GB"/>
        </a:p>
      </dgm:t>
    </dgm:pt>
    <dgm:pt modelId="{1AC149EF-F4C9-524B-97EB-BB883D8A0151}">
      <dgm:prSet phldrT="[Text]"/>
      <dgm:spPr/>
      <dgm:t>
        <a:bodyPr/>
        <a:lstStyle/>
        <a:p>
          <a:r>
            <a:rPr lang="en-GB" dirty="0"/>
            <a:t>Actions</a:t>
          </a:r>
        </a:p>
      </dgm:t>
    </dgm:pt>
    <dgm:pt modelId="{754A3DEA-FB25-164B-AC06-4185E4102944}" type="parTrans" cxnId="{F055AE7E-D31B-6845-9A67-FB0B622421A8}">
      <dgm:prSet/>
      <dgm:spPr/>
      <dgm:t>
        <a:bodyPr/>
        <a:lstStyle/>
        <a:p>
          <a:endParaRPr lang="en-GB"/>
        </a:p>
      </dgm:t>
    </dgm:pt>
    <dgm:pt modelId="{9D395083-CD7A-414E-B1C0-DE5E4B4D939A}" type="sibTrans" cxnId="{F055AE7E-D31B-6845-9A67-FB0B622421A8}">
      <dgm:prSet/>
      <dgm:spPr/>
      <dgm:t>
        <a:bodyPr/>
        <a:lstStyle/>
        <a:p>
          <a:endParaRPr lang="en-GB"/>
        </a:p>
      </dgm:t>
    </dgm:pt>
    <dgm:pt modelId="{D52EE3A5-3F5E-3141-8F3C-638BAB2B39AB}">
      <dgm:prSet phldrT="[Text]" custT="1"/>
      <dgm:spPr/>
      <dgm:t>
        <a:bodyPr anchor="t"/>
        <a:lstStyle/>
        <a:p>
          <a:r>
            <a:rPr lang="en-GB" sz="1400" dirty="0"/>
            <a:t>Coach understanding &amp; education</a:t>
          </a:r>
        </a:p>
      </dgm:t>
    </dgm:pt>
    <dgm:pt modelId="{885B6D9F-926E-304E-ADB4-B855504A0365}" type="parTrans" cxnId="{8A232C86-B00D-8441-BF18-754A666D30D0}">
      <dgm:prSet/>
      <dgm:spPr/>
      <dgm:t>
        <a:bodyPr/>
        <a:lstStyle/>
        <a:p>
          <a:endParaRPr lang="en-GB"/>
        </a:p>
      </dgm:t>
    </dgm:pt>
    <dgm:pt modelId="{A344B72F-D792-5344-8E65-40DD3D55449E}" type="sibTrans" cxnId="{8A232C86-B00D-8441-BF18-754A666D30D0}">
      <dgm:prSet/>
      <dgm:spPr/>
      <dgm:t>
        <a:bodyPr/>
        <a:lstStyle/>
        <a:p>
          <a:endParaRPr lang="en-GB"/>
        </a:p>
      </dgm:t>
    </dgm:pt>
    <dgm:pt modelId="{A5C9CB52-7719-324A-ABCF-9C13ECD59F75}">
      <dgm:prSet phldrT="[Text]" custT="1"/>
      <dgm:spPr/>
      <dgm:t>
        <a:bodyPr anchor="t"/>
        <a:lstStyle/>
        <a:p>
          <a:r>
            <a:rPr lang="en-GB" sz="1400" dirty="0"/>
            <a:t>Understanding LEA links to decreased immunity, stress fractures and poor performance</a:t>
          </a:r>
        </a:p>
      </dgm:t>
    </dgm:pt>
    <dgm:pt modelId="{CB1AFD3C-2A2C-204B-99A8-382D41F27B76}" type="parTrans" cxnId="{7636791C-0B1D-C04D-89DB-30CCC59C5DC8}">
      <dgm:prSet/>
      <dgm:spPr/>
      <dgm:t>
        <a:bodyPr/>
        <a:lstStyle/>
        <a:p>
          <a:endParaRPr lang="en-GB"/>
        </a:p>
      </dgm:t>
    </dgm:pt>
    <dgm:pt modelId="{7A6A6C29-F53C-D849-9C24-9B1DD9242CBA}" type="sibTrans" cxnId="{7636791C-0B1D-C04D-89DB-30CCC59C5DC8}">
      <dgm:prSet/>
      <dgm:spPr/>
      <dgm:t>
        <a:bodyPr/>
        <a:lstStyle/>
        <a:p>
          <a:endParaRPr lang="en-GB"/>
        </a:p>
      </dgm:t>
    </dgm:pt>
    <dgm:pt modelId="{5AC8762D-9EAD-1547-80A1-11CE583A5C73}">
      <dgm:prSet phldrT="[Text]" custT="1"/>
      <dgm:spPr/>
      <dgm:t>
        <a:bodyPr anchor="t"/>
        <a:lstStyle/>
        <a:p>
          <a:r>
            <a:rPr lang="en-GB" sz="1400" dirty="0"/>
            <a:t>Athlete Education</a:t>
          </a:r>
        </a:p>
      </dgm:t>
    </dgm:pt>
    <dgm:pt modelId="{04475B21-C475-3948-9BBE-FABCD74E2105}" type="parTrans" cxnId="{7BFC7F5E-0ED9-5141-A009-0F479B908F67}">
      <dgm:prSet/>
      <dgm:spPr/>
      <dgm:t>
        <a:bodyPr/>
        <a:lstStyle/>
        <a:p>
          <a:endParaRPr lang="en-GB"/>
        </a:p>
      </dgm:t>
    </dgm:pt>
    <dgm:pt modelId="{8640E41B-8132-DC40-A376-1EEE4F33D055}" type="sibTrans" cxnId="{7BFC7F5E-0ED9-5141-A009-0F479B908F67}">
      <dgm:prSet/>
      <dgm:spPr/>
      <dgm:t>
        <a:bodyPr/>
        <a:lstStyle/>
        <a:p>
          <a:endParaRPr lang="en-GB"/>
        </a:p>
      </dgm:t>
    </dgm:pt>
    <dgm:pt modelId="{38D348DE-C987-E944-BCC4-4BDAFD8F37B1}">
      <dgm:prSet phldrT="[Text]" custT="1"/>
      <dgm:spPr/>
      <dgm:t>
        <a:bodyPr anchor="t"/>
        <a:lstStyle/>
        <a:p>
          <a:r>
            <a:rPr lang="en-GB" sz="1400" dirty="0"/>
            <a:t>Medical support where required</a:t>
          </a:r>
        </a:p>
      </dgm:t>
    </dgm:pt>
    <dgm:pt modelId="{8AFB6570-1CAD-144A-B846-29630B3472F1}" type="parTrans" cxnId="{BB8D5939-B973-914F-BE2B-DE38CC24D38C}">
      <dgm:prSet/>
      <dgm:spPr/>
      <dgm:t>
        <a:bodyPr/>
        <a:lstStyle/>
        <a:p>
          <a:endParaRPr lang="en-GB"/>
        </a:p>
      </dgm:t>
    </dgm:pt>
    <dgm:pt modelId="{A9CECC19-4E37-EB49-9168-B16229A8AEC4}" type="sibTrans" cxnId="{BB8D5939-B973-914F-BE2B-DE38CC24D38C}">
      <dgm:prSet/>
      <dgm:spPr/>
      <dgm:t>
        <a:bodyPr/>
        <a:lstStyle/>
        <a:p>
          <a:endParaRPr lang="en-GB"/>
        </a:p>
      </dgm:t>
    </dgm:pt>
    <dgm:pt modelId="{3FA598EE-DC47-6647-B3BF-D757F998F01F}">
      <dgm:prSet custT="1"/>
      <dgm:spPr/>
      <dgm:t>
        <a:bodyPr anchor="t"/>
        <a:lstStyle/>
        <a:p>
          <a:r>
            <a:rPr lang="en-GB" sz="1400" dirty="0"/>
            <a:t>Changing commonly held beliefs- amenorrhoea</a:t>
          </a:r>
          <a:endParaRPr lang="en-US" sz="1400" dirty="0"/>
        </a:p>
      </dgm:t>
    </dgm:pt>
    <dgm:pt modelId="{6445AF84-8BCB-FA4B-81EF-CB1F3F0AC0E4}" type="parTrans" cxnId="{6FA32691-F226-8547-B221-F963909E1894}">
      <dgm:prSet/>
      <dgm:spPr/>
      <dgm:t>
        <a:bodyPr/>
        <a:lstStyle/>
        <a:p>
          <a:endParaRPr lang="en-GB"/>
        </a:p>
      </dgm:t>
    </dgm:pt>
    <dgm:pt modelId="{4001AC5A-8958-A64B-8E11-2D6F0FDFB460}" type="sibTrans" cxnId="{6FA32691-F226-8547-B221-F963909E1894}">
      <dgm:prSet/>
      <dgm:spPr/>
      <dgm:t>
        <a:bodyPr/>
        <a:lstStyle/>
        <a:p>
          <a:endParaRPr lang="en-GB"/>
        </a:p>
      </dgm:t>
    </dgm:pt>
    <dgm:pt modelId="{9EC42CBA-A7BE-E649-829F-A1614F33DE85}">
      <dgm:prSet custT="1"/>
      <dgm:spPr/>
      <dgm:t>
        <a:bodyPr anchor="t"/>
        <a:lstStyle/>
        <a:p>
          <a:r>
            <a:rPr lang="en-GB" sz="1400" dirty="0"/>
            <a:t>Athlete self monitoring</a:t>
          </a:r>
        </a:p>
      </dgm:t>
    </dgm:pt>
    <dgm:pt modelId="{5AAD2184-E804-CB4D-B1A3-E9F654458795}" type="parTrans" cxnId="{312BAF5E-EDEA-1A48-A728-E43FAFE3B845}">
      <dgm:prSet/>
      <dgm:spPr/>
      <dgm:t>
        <a:bodyPr/>
        <a:lstStyle/>
        <a:p>
          <a:endParaRPr lang="en-GB"/>
        </a:p>
      </dgm:t>
    </dgm:pt>
    <dgm:pt modelId="{68EA0C64-AC2E-AB46-9607-39263ED544B7}" type="sibTrans" cxnId="{312BAF5E-EDEA-1A48-A728-E43FAFE3B845}">
      <dgm:prSet/>
      <dgm:spPr/>
      <dgm:t>
        <a:bodyPr/>
        <a:lstStyle/>
        <a:p>
          <a:endParaRPr lang="en-GB"/>
        </a:p>
      </dgm:t>
    </dgm:pt>
    <dgm:pt modelId="{4EAEF477-A10D-8743-9B47-71CFADAEA26B}" type="pres">
      <dgm:prSet presAssocID="{F0BCA1D1-1D7B-C44E-B8E8-BF52CAA18140}" presName="Name0" presStyleCnt="0">
        <dgm:presLayoutVars>
          <dgm:chMax val="1"/>
          <dgm:dir/>
          <dgm:animLvl val="ctr"/>
          <dgm:resizeHandles val="exact"/>
        </dgm:presLayoutVars>
      </dgm:prSet>
      <dgm:spPr/>
    </dgm:pt>
    <dgm:pt modelId="{22493003-A61A-8B45-B7AF-2A342B0C6EC0}" type="pres">
      <dgm:prSet presAssocID="{1AC149EF-F4C9-524B-97EB-BB883D8A0151}" presName="centerShape" presStyleLbl="node0" presStyleIdx="0" presStyleCnt="1"/>
      <dgm:spPr/>
    </dgm:pt>
    <dgm:pt modelId="{E77EE976-4147-F04C-AD67-9E1E3EA685C6}" type="pres">
      <dgm:prSet presAssocID="{885B6D9F-926E-304E-ADB4-B855504A0365}" presName="parTrans" presStyleLbl="sibTrans2D1" presStyleIdx="0" presStyleCnt="6"/>
      <dgm:spPr/>
    </dgm:pt>
    <dgm:pt modelId="{54555120-41BA-1242-ABF5-08F8CBD97222}" type="pres">
      <dgm:prSet presAssocID="{885B6D9F-926E-304E-ADB4-B855504A0365}" presName="connectorText" presStyleLbl="sibTrans2D1" presStyleIdx="0" presStyleCnt="6"/>
      <dgm:spPr/>
    </dgm:pt>
    <dgm:pt modelId="{5F6000B8-2897-F84B-90CF-7C615FC67348}" type="pres">
      <dgm:prSet presAssocID="{D52EE3A5-3F5E-3141-8F3C-638BAB2B39AB}" presName="node" presStyleLbl="node1" presStyleIdx="0" presStyleCnt="6">
        <dgm:presLayoutVars>
          <dgm:bulletEnabled val="1"/>
        </dgm:presLayoutVars>
      </dgm:prSet>
      <dgm:spPr/>
    </dgm:pt>
    <dgm:pt modelId="{58E264BA-54F7-1C44-BAD9-AD4B6999E36B}" type="pres">
      <dgm:prSet presAssocID="{6445AF84-8BCB-FA4B-81EF-CB1F3F0AC0E4}" presName="parTrans" presStyleLbl="sibTrans2D1" presStyleIdx="1" presStyleCnt="6"/>
      <dgm:spPr/>
    </dgm:pt>
    <dgm:pt modelId="{A9FC0995-85EA-EA44-AC9C-E941DDAF4078}" type="pres">
      <dgm:prSet presAssocID="{6445AF84-8BCB-FA4B-81EF-CB1F3F0AC0E4}" presName="connectorText" presStyleLbl="sibTrans2D1" presStyleIdx="1" presStyleCnt="6"/>
      <dgm:spPr/>
    </dgm:pt>
    <dgm:pt modelId="{4FE268B2-C121-8846-ADC5-11D5772E8E0E}" type="pres">
      <dgm:prSet presAssocID="{3FA598EE-DC47-6647-B3BF-D757F998F01F}" presName="node" presStyleLbl="node1" presStyleIdx="1" presStyleCnt="6">
        <dgm:presLayoutVars>
          <dgm:bulletEnabled val="1"/>
        </dgm:presLayoutVars>
      </dgm:prSet>
      <dgm:spPr/>
    </dgm:pt>
    <dgm:pt modelId="{3D5A8CA9-0584-534B-A8D4-647C2751C32B}" type="pres">
      <dgm:prSet presAssocID="{CB1AFD3C-2A2C-204B-99A8-382D41F27B76}" presName="parTrans" presStyleLbl="sibTrans2D1" presStyleIdx="2" presStyleCnt="6"/>
      <dgm:spPr/>
    </dgm:pt>
    <dgm:pt modelId="{688D5D1B-9014-644A-8090-A62FF1432C8D}" type="pres">
      <dgm:prSet presAssocID="{CB1AFD3C-2A2C-204B-99A8-382D41F27B76}" presName="connectorText" presStyleLbl="sibTrans2D1" presStyleIdx="2" presStyleCnt="6"/>
      <dgm:spPr/>
    </dgm:pt>
    <dgm:pt modelId="{8B2CD96E-A356-F84B-AF80-DE4F37109183}" type="pres">
      <dgm:prSet presAssocID="{A5C9CB52-7719-324A-ABCF-9C13ECD59F75}" presName="node" presStyleLbl="node1" presStyleIdx="2" presStyleCnt="6" custScaleX="111510" custScaleY="108638">
        <dgm:presLayoutVars>
          <dgm:bulletEnabled val="1"/>
        </dgm:presLayoutVars>
      </dgm:prSet>
      <dgm:spPr/>
    </dgm:pt>
    <dgm:pt modelId="{51A24DE2-22AA-5545-A005-7A4FDC50ABFC}" type="pres">
      <dgm:prSet presAssocID="{04475B21-C475-3948-9BBE-FABCD74E2105}" presName="parTrans" presStyleLbl="sibTrans2D1" presStyleIdx="3" presStyleCnt="6"/>
      <dgm:spPr/>
    </dgm:pt>
    <dgm:pt modelId="{7E80DABA-72D4-6A46-A9E9-B2215BD26DBC}" type="pres">
      <dgm:prSet presAssocID="{04475B21-C475-3948-9BBE-FABCD74E2105}" presName="connectorText" presStyleLbl="sibTrans2D1" presStyleIdx="3" presStyleCnt="6"/>
      <dgm:spPr/>
    </dgm:pt>
    <dgm:pt modelId="{3ECE4146-FBB8-2B4B-9AB2-67BCFA129CD3}" type="pres">
      <dgm:prSet presAssocID="{5AC8762D-9EAD-1547-80A1-11CE583A5C73}" presName="node" presStyleLbl="node1" presStyleIdx="3" presStyleCnt="6" custRadScaleRad="101120" custRadScaleInc="2013">
        <dgm:presLayoutVars>
          <dgm:bulletEnabled val="1"/>
        </dgm:presLayoutVars>
      </dgm:prSet>
      <dgm:spPr/>
    </dgm:pt>
    <dgm:pt modelId="{73DEA452-8B89-F54D-A7BB-8D5288C1C8A3}" type="pres">
      <dgm:prSet presAssocID="{5AAD2184-E804-CB4D-B1A3-E9F654458795}" presName="parTrans" presStyleLbl="sibTrans2D1" presStyleIdx="4" presStyleCnt="6"/>
      <dgm:spPr/>
    </dgm:pt>
    <dgm:pt modelId="{1148220A-8BA9-4240-A8DB-66C42F442149}" type="pres">
      <dgm:prSet presAssocID="{5AAD2184-E804-CB4D-B1A3-E9F654458795}" presName="connectorText" presStyleLbl="sibTrans2D1" presStyleIdx="4" presStyleCnt="6"/>
      <dgm:spPr/>
    </dgm:pt>
    <dgm:pt modelId="{AF924EF5-4AB0-AA43-B4AC-EC1464759D21}" type="pres">
      <dgm:prSet presAssocID="{9EC42CBA-A7BE-E649-829F-A1614F33DE85}" presName="node" presStyleLbl="node1" presStyleIdx="4" presStyleCnt="6">
        <dgm:presLayoutVars>
          <dgm:bulletEnabled val="1"/>
        </dgm:presLayoutVars>
      </dgm:prSet>
      <dgm:spPr/>
    </dgm:pt>
    <dgm:pt modelId="{9B65895E-CC41-EF4B-947B-2FA7E3EC96C5}" type="pres">
      <dgm:prSet presAssocID="{8AFB6570-1CAD-144A-B846-29630B3472F1}" presName="parTrans" presStyleLbl="sibTrans2D1" presStyleIdx="5" presStyleCnt="6"/>
      <dgm:spPr/>
    </dgm:pt>
    <dgm:pt modelId="{81C8B15D-D593-E147-BEDB-8518A290E5F5}" type="pres">
      <dgm:prSet presAssocID="{8AFB6570-1CAD-144A-B846-29630B3472F1}" presName="connectorText" presStyleLbl="sibTrans2D1" presStyleIdx="5" presStyleCnt="6"/>
      <dgm:spPr/>
    </dgm:pt>
    <dgm:pt modelId="{0E2EE56F-0B84-3C43-B9DA-042BBC745753}" type="pres">
      <dgm:prSet presAssocID="{38D348DE-C987-E944-BCC4-4BDAFD8F37B1}" presName="node" presStyleLbl="node1" presStyleIdx="5" presStyleCnt="6" custRadScaleRad="101243" custRadScaleInc="568">
        <dgm:presLayoutVars>
          <dgm:bulletEnabled val="1"/>
        </dgm:presLayoutVars>
      </dgm:prSet>
      <dgm:spPr/>
    </dgm:pt>
  </dgm:ptLst>
  <dgm:cxnLst>
    <dgm:cxn modelId="{FD68250F-5C8D-4749-BE37-750B56E945A2}" type="presOf" srcId="{A5C9CB52-7719-324A-ABCF-9C13ECD59F75}" destId="{8B2CD96E-A356-F84B-AF80-DE4F37109183}" srcOrd="0" destOrd="0" presId="urn:microsoft.com/office/officeart/2005/8/layout/radial5"/>
    <dgm:cxn modelId="{7B01C911-CA89-8146-A39A-1FF008203A37}" type="presOf" srcId="{8AFB6570-1CAD-144A-B846-29630B3472F1}" destId="{9B65895E-CC41-EF4B-947B-2FA7E3EC96C5}" srcOrd="0" destOrd="0" presId="urn:microsoft.com/office/officeart/2005/8/layout/radial5"/>
    <dgm:cxn modelId="{D2287D17-4211-8146-8A2F-56AFE8A18846}" type="presOf" srcId="{5AC8762D-9EAD-1547-80A1-11CE583A5C73}" destId="{3ECE4146-FBB8-2B4B-9AB2-67BCFA129CD3}" srcOrd="0" destOrd="0" presId="urn:microsoft.com/office/officeart/2005/8/layout/radial5"/>
    <dgm:cxn modelId="{7636791C-0B1D-C04D-89DB-30CCC59C5DC8}" srcId="{1AC149EF-F4C9-524B-97EB-BB883D8A0151}" destId="{A5C9CB52-7719-324A-ABCF-9C13ECD59F75}" srcOrd="2" destOrd="0" parTransId="{CB1AFD3C-2A2C-204B-99A8-382D41F27B76}" sibTransId="{7A6A6C29-F53C-D849-9C24-9B1DD9242CBA}"/>
    <dgm:cxn modelId="{1BCDCD26-73CB-F047-9A88-70053C86D233}" type="presOf" srcId="{38D348DE-C987-E944-BCC4-4BDAFD8F37B1}" destId="{0E2EE56F-0B84-3C43-B9DA-042BBC745753}" srcOrd="0" destOrd="0" presId="urn:microsoft.com/office/officeart/2005/8/layout/radial5"/>
    <dgm:cxn modelId="{FB65C32F-DBB8-6D4C-A7B6-E2A03DB6F8C0}" type="presOf" srcId="{885B6D9F-926E-304E-ADB4-B855504A0365}" destId="{E77EE976-4147-F04C-AD67-9E1E3EA685C6}" srcOrd="0" destOrd="0" presId="urn:microsoft.com/office/officeart/2005/8/layout/radial5"/>
    <dgm:cxn modelId="{BB8D5939-B973-914F-BE2B-DE38CC24D38C}" srcId="{1AC149EF-F4C9-524B-97EB-BB883D8A0151}" destId="{38D348DE-C987-E944-BCC4-4BDAFD8F37B1}" srcOrd="5" destOrd="0" parTransId="{8AFB6570-1CAD-144A-B846-29630B3472F1}" sibTransId="{A9CECC19-4E37-EB49-9168-B16229A8AEC4}"/>
    <dgm:cxn modelId="{EF45543A-0B15-1247-BCBC-D67DAB36A9EF}" type="presOf" srcId="{1AC149EF-F4C9-524B-97EB-BB883D8A0151}" destId="{22493003-A61A-8B45-B7AF-2A342B0C6EC0}" srcOrd="0" destOrd="0" presId="urn:microsoft.com/office/officeart/2005/8/layout/radial5"/>
    <dgm:cxn modelId="{9BD78A3E-5C5A-4A47-8CD8-4E677A831032}" type="presOf" srcId="{5AAD2184-E804-CB4D-B1A3-E9F654458795}" destId="{1148220A-8BA9-4240-A8DB-66C42F442149}" srcOrd="1" destOrd="0" presId="urn:microsoft.com/office/officeart/2005/8/layout/radial5"/>
    <dgm:cxn modelId="{8C8BED57-E16E-CD4C-A197-1822E5EC9091}" type="presOf" srcId="{D52EE3A5-3F5E-3141-8F3C-638BAB2B39AB}" destId="{5F6000B8-2897-F84B-90CF-7C615FC67348}" srcOrd="0" destOrd="0" presId="urn:microsoft.com/office/officeart/2005/8/layout/radial5"/>
    <dgm:cxn modelId="{7BFC7F5E-0ED9-5141-A009-0F479B908F67}" srcId="{1AC149EF-F4C9-524B-97EB-BB883D8A0151}" destId="{5AC8762D-9EAD-1547-80A1-11CE583A5C73}" srcOrd="3" destOrd="0" parTransId="{04475B21-C475-3948-9BBE-FABCD74E2105}" sibTransId="{8640E41B-8132-DC40-A376-1EEE4F33D055}"/>
    <dgm:cxn modelId="{312BAF5E-EDEA-1A48-A728-E43FAFE3B845}" srcId="{1AC149EF-F4C9-524B-97EB-BB883D8A0151}" destId="{9EC42CBA-A7BE-E649-829F-A1614F33DE85}" srcOrd="4" destOrd="0" parTransId="{5AAD2184-E804-CB4D-B1A3-E9F654458795}" sibTransId="{68EA0C64-AC2E-AB46-9607-39263ED544B7}"/>
    <dgm:cxn modelId="{83BC8875-AD70-CB48-BD0B-B4241144C838}" type="presOf" srcId="{6445AF84-8BCB-FA4B-81EF-CB1F3F0AC0E4}" destId="{A9FC0995-85EA-EA44-AC9C-E941DDAF4078}" srcOrd="1" destOrd="0" presId="urn:microsoft.com/office/officeart/2005/8/layout/radial5"/>
    <dgm:cxn modelId="{B0F0167B-4A27-B948-B889-3D98AB8EA22E}" type="presOf" srcId="{F0BCA1D1-1D7B-C44E-B8E8-BF52CAA18140}" destId="{4EAEF477-A10D-8743-9B47-71CFADAEA26B}" srcOrd="0" destOrd="0" presId="urn:microsoft.com/office/officeart/2005/8/layout/radial5"/>
    <dgm:cxn modelId="{6DC0A57C-390B-7C49-B886-6695A7EF5AB9}" type="presOf" srcId="{6445AF84-8BCB-FA4B-81EF-CB1F3F0AC0E4}" destId="{58E264BA-54F7-1C44-BAD9-AD4B6999E36B}" srcOrd="0" destOrd="0" presId="urn:microsoft.com/office/officeart/2005/8/layout/radial5"/>
    <dgm:cxn modelId="{F055AE7E-D31B-6845-9A67-FB0B622421A8}" srcId="{F0BCA1D1-1D7B-C44E-B8E8-BF52CAA18140}" destId="{1AC149EF-F4C9-524B-97EB-BB883D8A0151}" srcOrd="0" destOrd="0" parTransId="{754A3DEA-FB25-164B-AC06-4185E4102944}" sibTransId="{9D395083-CD7A-414E-B1C0-DE5E4B4D939A}"/>
    <dgm:cxn modelId="{88967381-3CD3-3043-BF53-07D06D745D35}" type="presOf" srcId="{8AFB6570-1CAD-144A-B846-29630B3472F1}" destId="{81C8B15D-D593-E147-BEDB-8518A290E5F5}" srcOrd="1" destOrd="0" presId="urn:microsoft.com/office/officeart/2005/8/layout/radial5"/>
    <dgm:cxn modelId="{8A232C86-B00D-8441-BF18-754A666D30D0}" srcId="{1AC149EF-F4C9-524B-97EB-BB883D8A0151}" destId="{D52EE3A5-3F5E-3141-8F3C-638BAB2B39AB}" srcOrd="0" destOrd="0" parTransId="{885B6D9F-926E-304E-ADB4-B855504A0365}" sibTransId="{A344B72F-D792-5344-8E65-40DD3D55449E}"/>
    <dgm:cxn modelId="{8FB2C187-2267-5443-BECD-FCF587921922}" type="presOf" srcId="{5AAD2184-E804-CB4D-B1A3-E9F654458795}" destId="{73DEA452-8B89-F54D-A7BB-8D5288C1C8A3}" srcOrd="0" destOrd="0" presId="urn:microsoft.com/office/officeart/2005/8/layout/radial5"/>
    <dgm:cxn modelId="{D8239E90-8564-F149-B09D-FF70690B39F2}" type="presOf" srcId="{04475B21-C475-3948-9BBE-FABCD74E2105}" destId="{51A24DE2-22AA-5545-A005-7A4FDC50ABFC}" srcOrd="0" destOrd="0" presId="urn:microsoft.com/office/officeart/2005/8/layout/radial5"/>
    <dgm:cxn modelId="{6FA32691-F226-8547-B221-F963909E1894}" srcId="{1AC149EF-F4C9-524B-97EB-BB883D8A0151}" destId="{3FA598EE-DC47-6647-B3BF-D757F998F01F}" srcOrd="1" destOrd="0" parTransId="{6445AF84-8BCB-FA4B-81EF-CB1F3F0AC0E4}" sibTransId="{4001AC5A-8958-A64B-8E11-2D6F0FDFB460}"/>
    <dgm:cxn modelId="{E9A3EC93-31E3-B64F-9A4E-75EA49675188}" type="presOf" srcId="{04475B21-C475-3948-9BBE-FABCD74E2105}" destId="{7E80DABA-72D4-6A46-A9E9-B2215BD26DBC}" srcOrd="1" destOrd="0" presId="urn:microsoft.com/office/officeart/2005/8/layout/radial5"/>
    <dgm:cxn modelId="{0FDA58BD-557D-5A43-BFAC-1DC5666A216C}" type="presOf" srcId="{3FA598EE-DC47-6647-B3BF-D757F998F01F}" destId="{4FE268B2-C121-8846-ADC5-11D5772E8E0E}" srcOrd="0" destOrd="0" presId="urn:microsoft.com/office/officeart/2005/8/layout/radial5"/>
    <dgm:cxn modelId="{20E325C6-4D4A-F845-8A30-095BCBC1322B}" type="presOf" srcId="{CB1AFD3C-2A2C-204B-99A8-382D41F27B76}" destId="{3D5A8CA9-0584-534B-A8D4-647C2751C32B}" srcOrd="0" destOrd="0" presId="urn:microsoft.com/office/officeart/2005/8/layout/radial5"/>
    <dgm:cxn modelId="{54A319E9-DA4A-C645-8628-AD92B0FB5BE7}" type="presOf" srcId="{CB1AFD3C-2A2C-204B-99A8-382D41F27B76}" destId="{688D5D1B-9014-644A-8090-A62FF1432C8D}" srcOrd="1" destOrd="0" presId="urn:microsoft.com/office/officeart/2005/8/layout/radial5"/>
    <dgm:cxn modelId="{DB3F38F4-0B43-5F42-A81F-4A52F816EBCC}" type="presOf" srcId="{9EC42CBA-A7BE-E649-829F-A1614F33DE85}" destId="{AF924EF5-4AB0-AA43-B4AC-EC1464759D21}" srcOrd="0" destOrd="0" presId="urn:microsoft.com/office/officeart/2005/8/layout/radial5"/>
    <dgm:cxn modelId="{7B45C5F8-46E2-304B-A4D7-D4DD2DC4CBFB}" type="presOf" srcId="{885B6D9F-926E-304E-ADB4-B855504A0365}" destId="{54555120-41BA-1242-ABF5-08F8CBD97222}" srcOrd="1" destOrd="0" presId="urn:microsoft.com/office/officeart/2005/8/layout/radial5"/>
    <dgm:cxn modelId="{EF47D2E9-39AD-DA40-901B-17B9D7B2ADE0}" type="presParOf" srcId="{4EAEF477-A10D-8743-9B47-71CFADAEA26B}" destId="{22493003-A61A-8B45-B7AF-2A342B0C6EC0}" srcOrd="0" destOrd="0" presId="urn:microsoft.com/office/officeart/2005/8/layout/radial5"/>
    <dgm:cxn modelId="{EDAF8119-C781-734A-800A-6546FED4D80B}" type="presParOf" srcId="{4EAEF477-A10D-8743-9B47-71CFADAEA26B}" destId="{E77EE976-4147-F04C-AD67-9E1E3EA685C6}" srcOrd="1" destOrd="0" presId="urn:microsoft.com/office/officeart/2005/8/layout/radial5"/>
    <dgm:cxn modelId="{1696E117-5EE7-0541-B0C6-1E6FC01EE160}" type="presParOf" srcId="{E77EE976-4147-F04C-AD67-9E1E3EA685C6}" destId="{54555120-41BA-1242-ABF5-08F8CBD97222}" srcOrd="0" destOrd="0" presId="urn:microsoft.com/office/officeart/2005/8/layout/radial5"/>
    <dgm:cxn modelId="{BE82DFFE-BD7D-C845-B50F-166C9B444890}" type="presParOf" srcId="{4EAEF477-A10D-8743-9B47-71CFADAEA26B}" destId="{5F6000B8-2897-F84B-90CF-7C615FC67348}" srcOrd="2" destOrd="0" presId="urn:microsoft.com/office/officeart/2005/8/layout/radial5"/>
    <dgm:cxn modelId="{48C5796D-0A47-EA4A-8040-8EABF6492C8E}" type="presParOf" srcId="{4EAEF477-A10D-8743-9B47-71CFADAEA26B}" destId="{58E264BA-54F7-1C44-BAD9-AD4B6999E36B}" srcOrd="3" destOrd="0" presId="urn:microsoft.com/office/officeart/2005/8/layout/radial5"/>
    <dgm:cxn modelId="{FAF6CFAD-DB79-9846-A3B3-B47878E0F9BC}" type="presParOf" srcId="{58E264BA-54F7-1C44-BAD9-AD4B6999E36B}" destId="{A9FC0995-85EA-EA44-AC9C-E941DDAF4078}" srcOrd="0" destOrd="0" presId="urn:microsoft.com/office/officeart/2005/8/layout/radial5"/>
    <dgm:cxn modelId="{460F6557-309C-8F4B-9753-D2617983AF36}" type="presParOf" srcId="{4EAEF477-A10D-8743-9B47-71CFADAEA26B}" destId="{4FE268B2-C121-8846-ADC5-11D5772E8E0E}" srcOrd="4" destOrd="0" presId="urn:microsoft.com/office/officeart/2005/8/layout/radial5"/>
    <dgm:cxn modelId="{DC29EFBF-D903-B44F-A074-D7674CC0050B}" type="presParOf" srcId="{4EAEF477-A10D-8743-9B47-71CFADAEA26B}" destId="{3D5A8CA9-0584-534B-A8D4-647C2751C32B}" srcOrd="5" destOrd="0" presId="urn:microsoft.com/office/officeart/2005/8/layout/radial5"/>
    <dgm:cxn modelId="{61B1FD39-3AC3-0747-BDDD-BAAC4D5C1F20}" type="presParOf" srcId="{3D5A8CA9-0584-534B-A8D4-647C2751C32B}" destId="{688D5D1B-9014-644A-8090-A62FF1432C8D}" srcOrd="0" destOrd="0" presId="urn:microsoft.com/office/officeart/2005/8/layout/radial5"/>
    <dgm:cxn modelId="{23D35009-E550-A743-9118-76E9D652C5EF}" type="presParOf" srcId="{4EAEF477-A10D-8743-9B47-71CFADAEA26B}" destId="{8B2CD96E-A356-F84B-AF80-DE4F37109183}" srcOrd="6" destOrd="0" presId="urn:microsoft.com/office/officeart/2005/8/layout/radial5"/>
    <dgm:cxn modelId="{4ADF00CE-956E-F146-854E-322A45F3A036}" type="presParOf" srcId="{4EAEF477-A10D-8743-9B47-71CFADAEA26B}" destId="{51A24DE2-22AA-5545-A005-7A4FDC50ABFC}" srcOrd="7" destOrd="0" presId="urn:microsoft.com/office/officeart/2005/8/layout/radial5"/>
    <dgm:cxn modelId="{CF42FA63-643A-2B4F-B230-9B146ABA1D13}" type="presParOf" srcId="{51A24DE2-22AA-5545-A005-7A4FDC50ABFC}" destId="{7E80DABA-72D4-6A46-A9E9-B2215BD26DBC}" srcOrd="0" destOrd="0" presId="urn:microsoft.com/office/officeart/2005/8/layout/radial5"/>
    <dgm:cxn modelId="{EF659BD2-3116-1B4C-AFF8-626869B5B8E2}" type="presParOf" srcId="{4EAEF477-A10D-8743-9B47-71CFADAEA26B}" destId="{3ECE4146-FBB8-2B4B-9AB2-67BCFA129CD3}" srcOrd="8" destOrd="0" presId="urn:microsoft.com/office/officeart/2005/8/layout/radial5"/>
    <dgm:cxn modelId="{B92EBD17-8E05-1740-9F5A-EDA9B6EAA4D3}" type="presParOf" srcId="{4EAEF477-A10D-8743-9B47-71CFADAEA26B}" destId="{73DEA452-8B89-F54D-A7BB-8D5288C1C8A3}" srcOrd="9" destOrd="0" presId="urn:microsoft.com/office/officeart/2005/8/layout/radial5"/>
    <dgm:cxn modelId="{419F85C3-686A-FC47-8AE8-41F1ABDF68ED}" type="presParOf" srcId="{73DEA452-8B89-F54D-A7BB-8D5288C1C8A3}" destId="{1148220A-8BA9-4240-A8DB-66C42F442149}" srcOrd="0" destOrd="0" presId="urn:microsoft.com/office/officeart/2005/8/layout/radial5"/>
    <dgm:cxn modelId="{63006FC8-CE8E-8641-A1C9-47B056C8D11E}" type="presParOf" srcId="{4EAEF477-A10D-8743-9B47-71CFADAEA26B}" destId="{AF924EF5-4AB0-AA43-B4AC-EC1464759D21}" srcOrd="10" destOrd="0" presId="urn:microsoft.com/office/officeart/2005/8/layout/radial5"/>
    <dgm:cxn modelId="{316B5D8B-D930-BD40-84DA-047801248EAE}" type="presParOf" srcId="{4EAEF477-A10D-8743-9B47-71CFADAEA26B}" destId="{9B65895E-CC41-EF4B-947B-2FA7E3EC96C5}" srcOrd="11" destOrd="0" presId="urn:microsoft.com/office/officeart/2005/8/layout/radial5"/>
    <dgm:cxn modelId="{163CED16-CCFB-C148-85D2-33C979351718}" type="presParOf" srcId="{9B65895E-CC41-EF4B-947B-2FA7E3EC96C5}" destId="{81C8B15D-D593-E147-BEDB-8518A290E5F5}" srcOrd="0" destOrd="0" presId="urn:microsoft.com/office/officeart/2005/8/layout/radial5"/>
    <dgm:cxn modelId="{D1BAAC71-2680-914A-9713-2515D9DBE251}" type="presParOf" srcId="{4EAEF477-A10D-8743-9B47-71CFADAEA26B}" destId="{0E2EE56F-0B84-3C43-B9DA-042BBC745753}" srcOrd="12" destOrd="0" presId="urn:microsoft.com/office/officeart/2005/8/layout/radial5"/>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424E96-0D14-A344-98CF-3B6BFAE07050}">
      <dsp:nvSpPr>
        <dsp:cNvPr id="0" name=""/>
        <dsp:cNvSpPr/>
      </dsp:nvSpPr>
      <dsp:spPr>
        <a:xfrm>
          <a:off x="834498" y="2361"/>
          <a:ext cx="3516581" cy="1558334"/>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41910" rIns="83820" bIns="41910" numCol="1" spcCol="1270" anchor="ctr" anchorCtr="0">
          <a:noAutofit/>
        </a:bodyPr>
        <a:lstStyle/>
        <a:p>
          <a:pPr marL="0" lvl="0" indent="0" algn="ctr" defTabSz="977900">
            <a:lnSpc>
              <a:spcPct val="90000"/>
            </a:lnSpc>
            <a:spcBef>
              <a:spcPct val="0"/>
            </a:spcBef>
            <a:spcAft>
              <a:spcPct val="35000"/>
            </a:spcAft>
            <a:buNone/>
          </a:pPr>
          <a:r>
            <a:rPr lang="en-US" sz="2200" kern="1200"/>
            <a:t>What causes a menstrual cycle and associated hormones involved</a:t>
          </a:r>
        </a:p>
      </dsp:txBody>
      <dsp:txXfrm>
        <a:off x="910570" y="78433"/>
        <a:ext cx="3364437" cy="1406190"/>
      </dsp:txXfrm>
    </dsp:sp>
    <dsp:sp modelId="{CEF6572F-2316-FB48-9141-74036876CB68}">
      <dsp:nvSpPr>
        <dsp:cNvPr id="0" name=""/>
        <dsp:cNvSpPr/>
      </dsp:nvSpPr>
      <dsp:spPr>
        <a:xfrm>
          <a:off x="834498" y="1650330"/>
          <a:ext cx="3563048" cy="1558334"/>
        </a:xfrm>
        <a:prstGeom prst="roundRect">
          <a:avLst/>
        </a:prstGeom>
        <a:solidFill>
          <a:schemeClr val="accent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41910" rIns="83820" bIns="41910" numCol="1" spcCol="1270" anchor="ctr" anchorCtr="0">
          <a:noAutofit/>
        </a:bodyPr>
        <a:lstStyle/>
        <a:p>
          <a:pPr marL="0" lvl="0" indent="0" algn="ctr" defTabSz="977900">
            <a:lnSpc>
              <a:spcPct val="90000"/>
            </a:lnSpc>
            <a:spcBef>
              <a:spcPct val="0"/>
            </a:spcBef>
            <a:spcAft>
              <a:spcPct val="35000"/>
            </a:spcAft>
            <a:buNone/>
          </a:pPr>
          <a:r>
            <a:rPr lang="en-US" sz="2200" kern="1200"/>
            <a:t>What is considered ‘regular’ and ‘irregular’ in relation to the menstrual cycle</a:t>
          </a:r>
        </a:p>
      </dsp:txBody>
      <dsp:txXfrm>
        <a:off x="910570" y="1726402"/>
        <a:ext cx="3410904" cy="1406190"/>
      </dsp:txXfrm>
    </dsp:sp>
    <dsp:sp modelId="{92E9DE02-CF24-9941-A9BE-237BA4607028}">
      <dsp:nvSpPr>
        <dsp:cNvPr id="0" name=""/>
        <dsp:cNvSpPr/>
      </dsp:nvSpPr>
      <dsp:spPr>
        <a:xfrm>
          <a:off x="847231" y="3277223"/>
          <a:ext cx="3538581" cy="1558334"/>
        </a:xfrm>
        <a:prstGeom prst="roundRect">
          <a:avLst/>
        </a:prstGeom>
        <a:solidFill>
          <a:schemeClr val="accent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40005" rIns="80010" bIns="40005" numCol="1" spcCol="1270" anchor="ctr" anchorCtr="0">
          <a:noAutofit/>
        </a:bodyPr>
        <a:lstStyle/>
        <a:p>
          <a:pPr marL="0" lvl="0" indent="0" algn="ctr" defTabSz="933450">
            <a:lnSpc>
              <a:spcPct val="90000"/>
            </a:lnSpc>
            <a:spcBef>
              <a:spcPct val="0"/>
            </a:spcBef>
            <a:spcAft>
              <a:spcPct val="35000"/>
            </a:spcAft>
            <a:buNone/>
          </a:pPr>
          <a:r>
            <a:rPr lang="en-US" sz="2100" kern="1200"/>
            <a:t>Explore how low energy availability affect the menstrual cycle and female health</a:t>
          </a:r>
        </a:p>
      </dsp:txBody>
      <dsp:txXfrm>
        <a:off x="923303" y="3353295"/>
        <a:ext cx="3386437" cy="140619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532BE4-CD27-4AB9-940B-1A5DD0197AA1}">
      <dsp:nvSpPr>
        <dsp:cNvPr id="0" name=""/>
        <dsp:cNvSpPr/>
      </dsp:nvSpPr>
      <dsp:spPr>
        <a:xfrm>
          <a:off x="0" y="3399"/>
          <a:ext cx="6763603" cy="724089"/>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31D5A09-371D-4A1A-BE51-D6660D35415B}">
      <dsp:nvSpPr>
        <dsp:cNvPr id="0" name=""/>
        <dsp:cNvSpPr/>
      </dsp:nvSpPr>
      <dsp:spPr>
        <a:xfrm>
          <a:off x="219037" y="166319"/>
          <a:ext cx="398249" cy="39824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8845023-30A0-4F67-94C6-9931F50C333A}">
      <dsp:nvSpPr>
        <dsp:cNvPr id="0" name=""/>
        <dsp:cNvSpPr/>
      </dsp:nvSpPr>
      <dsp:spPr>
        <a:xfrm>
          <a:off x="836323" y="3399"/>
          <a:ext cx="5927279" cy="7240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633" tIns="76633" rIns="76633" bIns="76633" numCol="1" spcCol="1270" anchor="ctr" anchorCtr="0">
          <a:noAutofit/>
        </a:bodyPr>
        <a:lstStyle/>
        <a:p>
          <a:pPr marL="0" lvl="0" indent="0" algn="l" defTabSz="800100">
            <a:lnSpc>
              <a:spcPct val="100000"/>
            </a:lnSpc>
            <a:spcBef>
              <a:spcPct val="0"/>
            </a:spcBef>
            <a:spcAft>
              <a:spcPct val="35000"/>
            </a:spcAft>
            <a:buNone/>
          </a:pPr>
          <a:r>
            <a:rPr lang="en-US" sz="1800" kern="1200"/>
            <a:t>Impaired growth &amp; development</a:t>
          </a:r>
        </a:p>
      </dsp:txBody>
      <dsp:txXfrm>
        <a:off x="836323" y="3399"/>
        <a:ext cx="5927279" cy="724089"/>
      </dsp:txXfrm>
    </dsp:sp>
    <dsp:sp modelId="{DDED2D1A-513A-479C-80F9-D7821C1E9620}">
      <dsp:nvSpPr>
        <dsp:cNvPr id="0" name=""/>
        <dsp:cNvSpPr/>
      </dsp:nvSpPr>
      <dsp:spPr>
        <a:xfrm>
          <a:off x="0" y="908511"/>
          <a:ext cx="6763603" cy="724089"/>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6827A4F-CB99-46CE-9A41-2BB68590ACFF}">
      <dsp:nvSpPr>
        <dsp:cNvPr id="0" name=""/>
        <dsp:cNvSpPr/>
      </dsp:nvSpPr>
      <dsp:spPr>
        <a:xfrm>
          <a:off x="219037" y="1071431"/>
          <a:ext cx="398249" cy="39824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AB379D0-5AD3-4ACE-B3BB-CD1134C9AA5F}">
      <dsp:nvSpPr>
        <dsp:cNvPr id="0" name=""/>
        <dsp:cNvSpPr/>
      </dsp:nvSpPr>
      <dsp:spPr>
        <a:xfrm>
          <a:off x="836323" y="908511"/>
          <a:ext cx="5927279" cy="7240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633" tIns="76633" rIns="76633" bIns="76633" numCol="1" spcCol="1270" anchor="ctr" anchorCtr="0">
          <a:noAutofit/>
        </a:bodyPr>
        <a:lstStyle/>
        <a:p>
          <a:pPr marL="0" lvl="0" indent="0" algn="l" defTabSz="800100">
            <a:lnSpc>
              <a:spcPct val="100000"/>
            </a:lnSpc>
            <a:spcBef>
              <a:spcPct val="0"/>
            </a:spcBef>
            <a:spcAft>
              <a:spcPct val="35000"/>
            </a:spcAft>
            <a:buNone/>
          </a:pPr>
          <a:r>
            <a:rPr lang="en-US" sz="1800" kern="1200"/>
            <a:t>Impact on health &amp; wellbeing</a:t>
          </a:r>
        </a:p>
      </dsp:txBody>
      <dsp:txXfrm>
        <a:off x="836323" y="908511"/>
        <a:ext cx="5927279" cy="724089"/>
      </dsp:txXfrm>
    </dsp:sp>
    <dsp:sp modelId="{2C140AA2-5065-4DCE-A5D1-A3ECBE8CEF16}">
      <dsp:nvSpPr>
        <dsp:cNvPr id="0" name=""/>
        <dsp:cNvSpPr/>
      </dsp:nvSpPr>
      <dsp:spPr>
        <a:xfrm>
          <a:off x="0" y="1813624"/>
          <a:ext cx="6763603" cy="724089"/>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68F7F59-7A01-45B8-9F3E-6334CC9B3681}">
      <dsp:nvSpPr>
        <dsp:cNvPr id="0" name=""/>
        <dsp:cNvSpPr/>
      </dsp:nvSpPr>
      <dsp:spPr>
        <a:xfrm>
          <a:off x="219037" y="1976544"/>
          <a:ext cx="398249" cy="39824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79A0C47-39FA-4E08-BDD7-0673780BBF12}">
      <dsp:nvSpPr>
        <dsp:cNvPr id="0" name=""/>
        <dsp:cNvSpPr/>
      </dsp:nvSpPr>
      <dsp:spPr>
        <a:xfrm>
          <a:off x="836323" y="1813624"/>
          <a:ext cx="5927279" cy="7240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633" tIns="76633" rIns="76633" bIns="76633" numCol="1" spcCol="1270" anchor="ctr" anchorCtr="0">
          <a:noAutofit/>
        </a:bodyPr>
        <a:lstStyle/>
        <a:p>
          <a:pPr marL="0" lvl="0" indent="0" algn="l" defTabSz="800100">
            <a:lnSpc>
              <a:spcPct val="100000"/>
            </a:lnSpc>
            <a:spcBef>
              <a:spcPct val="0"/>
            </a:spcBef>
            <a:spcAft>
              <a:spcPct val="35000"/>
            </a:spcAft>
            <a:buNone/>
          </a:pPr>
          <a:r>
            <a:rPr lang="en-US" sz="1800" kern="1200"/>
            <a:t>Adverse affect on performance</a:t>
          </a:r>
        </a:p>
      </dsp:txBody>
      <dsp:txXfrm>
        <a:off x="836323" y="1813624"/>
        <a:ext cx="5927279" cy="724089"/>
      </dsp:txXfrm>
    </dsp:sp>
    <dsp:sp modelId="{201F483F-4F80-4BD2-93CD-83E9517FD268}">
      <dsp:nvSpPr>
        <dsp:cNvPr id="0" name=""/>
        <dsp:cNvSpPr/>
      </dsp:nvSpPr>
      <dsp:spPr>
        <a:xfrm>
          <a:off x="0" y="2718736"/>
          <a:ext cx="6763603" cy="724089"/>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1FC1EE5-BFB3-4E52-BCDE-83F0E7C02A96}">
      <dsp:nvSpPr>
        <dsp:cNvPr id="0" name=""/>
        <dsp:cNvSpPr/>
      </dsp:nvSpPr>
      <dsp:spPr>
        <a:xfrm>
          <a:off x="219037" y="2881656"/>
          <a:ext cx="398249" cy="398249"/>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58DA67D-DFEE-40A0-9160-0A032AD4B1AE}">
      <dsp:nvSpPr>
        <dsp:cNvPr id="0" name=""/>
        <dsp:cNvSpPr/>
      </dsp:nvSpPr>
      <dsp:spPr>
        <a:xfrm>
          <a:off x="836323" y="2718736"/>
          <a:ext cx="5927279" cy="7240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633" tIns="76633" rIns="76633" bIns="76633" numCol="1" spcCol="1270" anchor="ctr" anchorCtr="0">
          <a:noAutofit/>
        </a:bodyPr>
        <a:lstStyle/>
        <a:p>
          <a:pPr marL="0" lvl="0" indent="0" algn="l" defTabSz="800100">
            <a:lnSpc>
              <a:spcPct val="100000"/>
            </a:lnSpc>
            <a:spcBef>
              <a:spcPct val="0"/>
            </a:spcBef>
            <a:spcAft>
              <a:spcPct val="35000"/>
            </a:spcAft>
            <a:buNone/>
          </a:pPr>
          <a:r>
            <a:rPr lang="en-US" sz="1800" kern="1200"/>
            <a:t>For female athletes’ regular menstrual cycle is a barometer of hormone health</a:t>
          </a:r>
        </a:p>
      </dsp:txBody>
      <dsp:txXfrm>
        <a:off x="836323" y="2718736"/>
        <a:ext cx="5927279" cy="724089"/>
      </dsp:txXfrm>
    </dsp:sp>
    <dsp:sp modelId="{7D345E46-7C04-4735-B8B4-31515C66EEB5}">
      <dsp:nvSpPr>
        <dsp:cNvPr id="0" name=""/>
        <dsp:cNvSpPr/>
      </dsp:nvSpPr>
      <dsp:spPr>
        <a:xfrm>
          <a:off x="0" y="3623848"/>
          <a:ext cx="6763603" cy="724089"/>
        </a:xfrm>
        <a:prstGeom prst="roundRect">
          <a:avLst>
            <a:gd name="adj" fmla="val 1000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03B6604-BC9E-4C07-81A2-96070F7C88DE}">
      <dsp:nvSpPr>
        <dsp:cNvPr id="0" name=""/>
        <dsp:cNvSpPr/>
      </dsp:nvSpPr>
      <dsp:spPr>
        <a:xfrm>
          <a:off x="219037" y="3786768"/>
          <a:ext cx="398249" cy="398249"/>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C05BDA9-18ED-4C14-B15E-F7ADAA85AB52}">
      <dsp:nvSpPr>
        <dsp:cNvPr id="0" name=""/>
        <dsp:cNvSpPr/>
      </dsp:nvSpPr>
      <dsp:spPr>
        <a:xfrm>
          <a:off x="836323" y="3623848"/>
          <a:ext cx="5927279" cy="7240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633" tIns="76633" rIns="76633" bIns="76633" numCol="1" spcCol="1270" anchor="ctr" anchorCtr="0">
          <a:noAutofit/>
        </a:bodyPr>
        <a:lstStyle/>
        <a:p>
          <a:pPr marL="0" lvl="0" indent="0" algn="l" defTabSz="800100">
            <a:lnSpc>
              <a:spcPct val="100000"/>
            </a:lnSpc>
            <a:spcBef>
              <a:spcPct val="0"/>
            </a:spcBef>
            <a:spcAft>
              <a:spcPct val="35000"/>
            </a:spcAft>
            <a:buNone/>
          </a:pPr>
          <a:r>
            <a:rPr lang="en-US" sz="1800" kern="1200"/>
            <a:t>Oral contraceptives can ‘mask’ problems, increasing risk due to undetected and no protection of bones</a:t>
          </a:r>
        </a:p>
      </dsp:txBody>
      <dsp:txXfrm>
        <a:off x="836323" y="3623848"/>
        <a:ext cx="5927279" cy="72408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493003-A61A-8B45-B7AF-2A342B0C6EC0}">
      <dsp:nvSpPr>
        <dsp:cNvPr id="0" name=""/>
        <dsp:cNvSpPr/>
      </dsp:nvSpPr>
      <dsp:spPr>
        <a:xfrm>
          <a:off x="3698009" y="2389070"/>
          <a:ext cx="1462383" cy="1462383"/>
        </a:xfrm>
        <a:prstGeom prst="ellipse">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r>
            <a:rPr lang="en-GB" sz="2500" kern="1200" dirty="0"/>
            <a:t>Actions</a:t>
          </a:r>
        </a:p>
      </dsp:txBody>
      <dsp:txXfrm>
        <a:off x="3912170" y="2603231"/>
        <a:ext cx="1034061" cy="1034061"/>
      </dsp:txXfrm>
    </dsp:sp>
    <dsp:sp modelId="{E77EE976-4147-F04C-AD67-9E1E3EA685C6}">
      <dsp:nvSpPr>
        <dsp:cNvPr id="0" name=""/>
        <dsp:cNvSpPr/>
      </dsp:nvSpPr>
      <dsp:spPr>
        <a:xfrm rot="16200000">
          <a:off x="4231657" y="1748848"/>
          <a:ext cx="395086" cy="557360"/>
        </a:xfrm>
        <a:prstGeom prst="rightArrow">
          <a:avLst>
            <a:gd name="adj1" fmla="val 60000"/>
            <a:gd name="adj2" fmla="val 50000"/>
          </a:avLst>
        </a:prstGeom>
        <a:solidFill>
          <a:schemeClr val="accent6">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GB" sz="2000" kern="1200"/>
        </a:p>
      </dsp:txBody>
      <dsp:txXfrm>
        <a:off x="4290920" y="1919583"/>
        <a:ext cx="276560" cy="334416"/>
      </dsp:txXfrm>
    </dsp:sp>
    <dsp:sp modelId="{5F6000B8-2897-F84B-90CF-7C615FC67348}">
      <dsp:nvSpPr>
        <dsp:cNvPr id="0" name=""/>
        <dsp:cNvSpPr/>
      </dsp:nvSpPr>
      <dsp:spPr>
        <a:xfrm>
          <a:off x="3609552" y="4328"/>
          <a:ext cx="1639296" cy="1639296"/>
        </a:xfrm>
        <a:prstGeom prst="ellipse">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t" anchorCtr="0">
          <a:noAutofit/>
        </a:bodyPr>
        <a:lstStyle/>
        <a:p>
          <a:pPr marL="0" lvl="0" indent="0" algn="ctr" defTabSz="622300">
            <a:lnSpc>
              <a:spcPct val="90000"/>
            </a:lnSpc>
            <a:spcBef>
              <a:spcPct val="0"/>
            </a:spcBef>
            <a:spcAft>
              <a:spcPct val="35000"/>
            </a:spcAft>
            <a:buNone/>
          </a:pPr>
          <a:r>
            <a:rPr lang="en-GB" sz="1400" kern="1200" dirty="0"/>
            <a:t>Coach understanding &amp; education</a:t>
          </a:r>
        </a:p>
      </dsp:txBody>
      <dsp:txXfrm>
        <a:off x="3849621" y="244397"/>
        <a:ext cx="1159158" cy="1159158"/>
      </dsp:txXfrm>
    </dsp:sp>
    <dsp:sp modelId="{58E264BA-54F7-1C44-BAD9-AD4B6999E36B}">
      <dsp:nvSpPr>
        <dsp:cNvPr id="0" name=""/>
        <dsp:cNvSpPr/>
      </dsp:nvSpPr>
      <dsp:spPr>
        <a:xfrm rot="19800000">
          <a:off x="5177992" y="2295215"/>
          <a:ext cx="395086" cy="557360"/>
        </a:xfrm>
        <a:prstGeom prst="rightArrow">
          <a:avLst>
            <a:gd name="adj1" fmla="val 60000"/>
            <a:gd name="adj2" fmla="val 50000"/>
          </a:avLst>
        </a:prstGeom>
        <a:solidFill>
          <a:schemeClr val="accent6">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GB" sz="2000" kern="1200"/>
        </a:p>
      </dsp:txBody>
      <dsp:txXfrm>
        <a:off x="5185932" y="2436319"/>
        <a:ext cx="276560" cy="334416"/>
      </dsp:txXfrm>
    </dsp:sp>
    <dsp:sp modelId="{4FE268B2-C121-8846-ADC5-11D5772E8E0E}">
      <dsp:nvSpPr>
        <dsp:cNvPr id="0" name=""/>
        <dsp:cNvSpPr/>
      </dsp:nvSpPr>
      <dsp:spPr>
        <a:xfrm>
          <a:off x="5598194" y="1152471"/>
          <a:ext cx="1639296" cy="1639296"/>
        </a:xfrm>
        <a:prstGeom prst="ellipse">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t" anchorCtr="0">
          <a:noAutofit/>
        </a:bodyPr>
        <a:lstStyle/>
        <a:p>
          <a:pPr marL="0" lvl="0" indent="0" algn="ctr" defTabSz="622300">
            <a:lnSpc>
              <a:spcPct val="90000"/>
            </a:lnSpc>
            <a:spcBef>
              <a:spcPct val="0"/>
            </a:spcBef>
            <a:spcAft>
              <a:spcPct val="35000"/>
            </a:spcAft>
            <a:buNone/>
          </a:pPr>
          <a:r>
            <a:rPr lang="en-GB" sz="1400" kern="1200" dirty="0"/>
            <a:t>Changing commonly held beliefs- amenorrhoea</a:t>
          </a:r>
          <a:endParaRPr lang="en-US" sz="1400" kern="1200" dirty="0"/>
        </a:p>
      </dsp:txBody>
      <dsp:txXfrm>
        <a:off x="5838263" y="1392540"/>
        <a:ext cx="1159158" cy="1159158"/>
      </dsp:txXfrm>
    </dsp:sp>
    <dsp:sp modelId="{3D5A8CA9-0584-534B-A8D4-647C2751C32B}">
      <dsp:nvSpPr>
        <dsp:cNvPr id="0" name=""/>
        <dsp:cNvSpPr/>
      </dsp:nvSpPr>
      <dsp:spPr>
        <a:xfrm rot="1800000">
          <a:off x="5164306" y="3366540"/>
          <a:ext cx="348297" cy="557360"/>
        </a:xfrm>
        <a:prstGeom prst="rightArrow">
          <a:avLst>
            <a:gd name="adj1" fmla="val 60000"/>
            <a:gd name="adj2" fmla="val 50000"/>
          </a:avLst>
        </a:prstGeom>
        <a:solidFill>
          <a:schemeClr val="accent6">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GB" sz="2000" kern="1200"/>
        </a:p>
      </dsp:txBody>
      <dsp:txXfrm>
        <a:off x="5171305" y="3451890"/>
        <a:ext cx="243808" cy="334416"/>
      </dsp:txXfrm>
    </dsp:sp>
    <dsp:sp modelId="{8B2CD96E-A356-F84B-AF80-DE4F37109183}">
      <dsp:nvSpPr>
        <dsp:cNvPr id="0" name=""/>
        <dsp:cNvSpPr/>
      </dsp:nvSpPr>
      <dsp:spPr>
        <a:xfrm>
          <a:off x="5503853" y="3377956"/>
          <a:ext cx="1827979" cy="1780898"/>
        </a:xfrm>
        <a:prstGeom prst="ellipse">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t" anchorCtr="0">
          <a:noAutofit/>
        </a:bodyPr>
        <a:lstStyle/>
        <a:p>
          <a:pPr marL="0" lvl="0" indent="0" algn="ctr" defTabSz="622300">
            <a:lnSpc>
              <a:spcPct val="90000"/>
            </a:lnSpc>
            <a:spcBef>
              <a:spcPct val="0"/>
            </a:spcBef>
            <a:spcAft>
              <a:spcPct val="35000"/>
            </a:spcAft>
            <a:buNone/>
          </a:pPr>
          <a:r>
            <a:rPr lang="en-GB" sz="1400" kern="1200" dirty="0"/>
            <a:t>Understanding LEA links to decreased immunity, stress fractures and poor performance</a:t>
          </a:r>
        </a:p>
      </dsp:txBody>
      <dsp:txXfrm>
        <a:off x="5771554" y="3638762"/>
        <a:ext cx="1292577" cy="1259286"/>
      </dsp:txXfrm>
    </dsp:sp>
    <dsp:sp modelId="{51A24DE2-22AA-5545-A005-7A4FDC50ABFC}">
      <dsp:nvSpPr>
        <dsp:cNvPr id="0" name=""/>
        <dsp:cNvSpPr/>
      </dsp:nvSpPr>
      <dsp:spPr>
        <a:xfrm rot="5436569">
          <a:off x="4218829" y="3936415"/>
          <a:ext cx="397449" cy="557360"/>
        </a:xfrm>
        <a:prstGeom prst="rightArrow">
          <a:avLst>
            <a:gd name="adj1" fmla="val 60000"/>
            <a:gd name="adj2" fmla="val 50000"/>
          </a:avLst>
        </a:prstGeom>
        <a:solidFill>
          <a:schemeClr val="accent6">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GB" sz="2000" kern="1200"/>
        </a:p>
      </dsp:txBody>
      <dsp:txXfrm rot="10800000">
        <a:off x="4279081" y="3988273"/>
        <a:ext cx="278214" cy="334416"/>
      </dsp:txXfrm>
    </dsp:sp>
    <dsp:sp modelId="{3ECE4146-FBB8-2B4B-9AB2-67BCFA129CD3}">
      <dsp:nvSpPr>
        <dsp:cNvPr id="0" name=""/>
        <dsp:cNvSpPr/>
      </dsp:nvSpPr>
      <dsp:spPr>
        <a:xfrm>
          <a:off x="3585079" y="4601228"/>
          <a:ext cx="1639296" cy="1639296"/>
        </a:xfrm>
        <a:prstGeom prst="ellipse">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t" anchorCtr="0">
          <a:noAutofit/>
        </a:bodyPr>
        <a:lstStyle/>
        <a:p>
          <a:pPr marL="0" lvl="0" indent="0" algn="ctr" defTabSz="622300">
            <a:lnSpc>
              <a:spcPct val="90000"/>
            </a:lnSpc>
            <a:spcBef>
              <a:spcPct val="0"/>
            </a:spcBef>
            <a:spcAft>
              <a:spcPct val="35000"/>
            </a:spcAft>
            <a:buNone/>
          </a:pPr>
          <a:r>
            <a:rPr lang="en-GB" sz="1400" kern="1200" dirty="0"/>
            <a:t>Athlete Education</a:t>
          </a:r>
        </a:p>
      </dsp:txBody>
      <dsp:txXfrm>
        <a:off x="3825148" y="4841297"/>
        <a:ext cx="1159158" cy="1159158"/>
      </dsp:txXfrm>
    </dsp:sp>
    <dsp:sp modelId="{73DEA452-8B89-F54D-A7BB-8D5288C1C8A3}">
      <dsp:nvSpPr>
        <dsp:cNvPr id="0" name=""/>
        <dsp:cNvSpPr/>
      </dsp:nvSpPr>
      <dsp:spPr>
        <a:xfrm rot="9000000">
          <a:off x="3285322" y="3387948"/>
          <a:ext cx="395086" cy="557360"/>
        </a:xfrm>
        <a:prstGeom prst="rightArrow">
          <a:avLst>
            <a:gd name="adj1" fmla="val 60000"/>
            <a:gd name="adj2" fmla="val 50000"/>
          </a:avLst>
        </a:prstGeom>
        <a:solidFill>
          <a:schemeClr val="accent6">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GB" sz="2000" kern="1200"/>
        </a:p>
      </dsp:txBody>
      <dsp:txXfrm rot="10800000">
        <a:off x="3395908" y="3469789"/>
        <a:ext cx="276560" cy="334416"/>
      </dsp:txXfrm>
    </dsp:sp>
    <dsp:sp modelId="{AF924EF5-4AB0-AA43-B4AC-EC1464759D21}">
      <dsp:nvSpPr>
        <dsp:cNvPr id="0" name=""/>
        <dsp:cNvSpPr/>
      </dsp:nvSpPr>
      <dsp:spPr>
        <a:xfrm>
          <a:off x="1620910" y="3448757"/>
          <a:ext cx="1639296" cy="1639296"/>
        </a:xfrm>
        <a:prstGeom prst="ellipse">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t" anchorCtr="0">
          <a:noAutofit/>
        </a:bodyPr>
        <a:lstStyle/>
        <a:p>
          <a:pPr marL="0" lvl="0" indent="0" algn="ctr" defTabSz="622300">
            <a:lnSpc>
              <a:spcPct val="90000"/>
            </a:lnSpc>
            <a:spcBef>
              <a:spcPct val="0"/>
            </a:spcBef>
            <a:spcAft>
              <a:spcPct val="35000"/>
            </a:spcAft>
            <a:buNone/>
          </a:pPr>
          <a:r>
            <a:rPr lang="en-GB" sz="1400" kern="1200" dirty="0"/>
            <a:t>Athlete self monitoring</a:t>
          </a:r>
        </a:p>
      </dsp:txBody>
      <dsp:txXfrm>
        <a:off x="1860979" y="3688826"/>
        <a:ext cx="1159158" cy="1159158"/>
      </dsp:txXfrm>
    </dsp:sp>
    <dsp:sp modelId="{9B65895E-CC41-EF4B-947B-2FA7E3EC96C5}">
      <dsp:nvSpPr>
        <dsp:cNvPr id="0" name=""/>
        <dsp:cNvSpPr/>
      </dsp:nvSpPr>
      <dsp:spPr>
        <a:xfrm rot="12610224">
          <a:off x="3267420" y="2285446"/>
          <a:ext cx="410214" cy="557360"/>
        </a:xfrm>
        <a:prstGeom prst="rightArrow">
          <a:avLst>
            <a:gd name="adj1" fmla="val 60000"/>
            <a:gd name="adj2" fmla="val 50000"/>
          </a:avLst>
        </a:prstGeom>
        <a:solidFill>
          <a:schemeClr val="accent6">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GB" sz="2000" kern="1200"/>
        </a:p>
      </dsp:txBody>
      <dsp:txXfrm rot="10800000">
        <a:off x="3382149" y="2427842"/>
        <a:ext cx="287150" cy="334416"/>
      </dsp:txXfrm>
    </dsp:sp>
    <dsp:sp modelId="{0E2EE56F-0B84-3C43-B9DA-042BBC745753}">
      <dsp:nvSpPr>
        <dsp:cNvPr id="0" name=""/>
        <dsp:cNvSpPr/>
      </dsp:nvSpPr>
      <dsp:spPr>
        <a:xfrm>
          <a:off x="1599657" y="1132217"/>
          <a:ext cx="1639296" cy="1639296"/>
        </a:xfrm>
        <a:prstGeom prst="ellipse">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t" anchorCtr="0">
          <a:noAutofit/>
        </a:bodyPr>
        <a:lstStyle/>
        <a:p>
          <a:pPr marL="0" lvl="0" indent="0" algn="ctr" defTabSz="622300">
            <a:lnSpc>
              <a:spcPct val="90000"/>
            </a:lnSpc>
            <a:spcBef>
              <a:spcPct val="0"/>
            </a:spcBef>
            <a:spcAft>
              <a:spcPct val="35000"/>
            </a:spcAft>
            <a:buNone/>
          </a:pPr>
          <a:r>
            <a:rPr lang="en-GB" sz="1400" kern="1200" dirty="0"/>
            <a:t>Medical support where required</a:t>
          </a:r>
        </a:p>
      </dsp:txBody>
      <dsp:txXfrm>
        <a:off x="1839726" y="1372286"/>
        <a:ext cx="1159158" cy="1159158"/>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73E4351-F554-D844-A910-3DFE7A529C0E}" type="datetimeFigureOut">
              <a:rPr lang="en-US" smtClean="0"/>
              <a:t>6/10/20</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4BA47CD-02FB-6E40-B499-FAFA71BF4C28}" type="slidenum">
              <a:rPr lang="en-US" smtClean="0"/>
              <a:t>‹#›</a:t>
            </a:fld>
            <a:endParaRPr lang="en-US"/>
          </a:p>
        </p:txBody>
      </p:sp>
    </p:spTree>
    <p:extLst>
      <p:ext uri="{BB962C8B-B14F-4D97-AF65-F5344CB8AC3E}">
        <p14:creationId xmlns:p14="http://schemas.microsoft.com/office/powerpoint/2010/main" val="21580305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4BA47CD-02FB-6E40-B499-FAFA71BF4C2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93117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p>
            <a:fld id="{3F873D4A-F973-C648-B027-30A9C00A08AE}" type="datetimeFigureOut">
              <a:rPr lang="en-US" smtClean="0"/>
              <a:t>6/10/20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200D3D-7B37-0348-AE15-F7D4094999F3}" type="slidenum">
              <a:rPr lang="en-US" smtClean="0"/>
              <a:t>‹#›</a:t>
            </a:fld>
            <a:endParaRPr lang="en-US"/>
          </a:p>
        </p:txBody>
      </p:sp>
    </p:spTree>
    <p:extLst>
      <p:ext uri="{BB962C8B-B14F-4D97-AF65-F5344CB8AC3E}">
        <p14:creationId xmlns:p14="http://schemas.microsoft.com/office/powerpoint/2010/main" val="3494979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3F873D4A-F973-C648-B027-30A9C00A08AE}" type="datetimeFigureOut">
              <a:rPr lang="en-US" smtClean="0"/>
              <a:t>6/10/20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200D3D-7B37-0348-AE15-F7D4094999F3}" type="slidenum">
              <a:rPr lang="en-US" smtClean="0"/>
              <a:t>‹#›</a:t>
            </a:fld>
            <a:endParaRPr lang="en-US"/>
          </a:p>
        </p:txBody>
      </p:sp>
    </p:spTree>
    <p:extLst>
      <p:ext uri="{BB962C8B-B14F-4D97-AF65-F5344CB8AC3E}">
        <p14:creationId xmlns:p14="http://schemas.microsoft.com/office/powerpoint/2010/main" val="24452014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3F873D4A-F973-C648-B027-30A9C00A08AE}" type="datetimeFigureOut">
              <a:rPr lang="en-US" smtClean="0"/>
              <a:t>6/10/20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200D3D-7B37-0348-AE15-F7D4094999F3}" type="slidenum">
              <a:rPr lang="en-US" smtClean="0"/>
              <a:t>‹#›</a:t>
            </a:fld>
            <a:endParaRPr lang="en-US"/>
          </a:p>
        </p:txBody>
      </p:sp>
    </p:spTree>
    <p:extLst>
      <p:ext uri="{BB962C8B-B14F-4D97-AF65-F5344CB8AC3E}">
        <p14:creationId xmlns:p14="http://schemas.microsoft.com/office/powerpoint/2010/main" val="11051809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3F873D4A-F973-C648-B027-30A9C00A08AE}" type="datetimeFigureOut">
              <a:rPr lang="en-US" smtClean="0"/>
              <a:t>6/10/20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200D3D-7B37-0348-AE15-F7D4094999F3}" type="slidenum">
              <a:rPr lang="en-US" smtClean="0"/>
              <a:t>‹#›</a:t>
            </a:fld>
            <a:endParaRPr lang="en-US"/>
          </a:p>
        </p:txBody>
      </p:sp>
    </p:spTree>
    <p:extLst>
      <p:ext uri="{BB962C8B-B14F-4D97-AF65-F5344CB8AC3E}">
        <p14:creationId xmlns:p14="http://schemas.microsoft.com/office/powerpoint/2010/main" val="401693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3F873D4A-F973-C648-B027-30A9C00A08AE}" type="datetimeFigureOut">
              <a:rPr lang="en-US" smtClean="0"/>
              <a:t>6/10/20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200D3D-7B37-0348-AE15-F7D4094999F3}" type="slidenum">
              <a:rPr lang="en-US" smtClean="0"/>
              <a:t>‹#›</a:t>
            </a:fld>
            <a:endParaRPr lang="en-US"/>
          </a:p>
        </p:txBody>
      </p:sp>
    </p:spTree>
    <p:extLst>
      <p:ext uri="{BB962C8B-B14F-4D97-AF65-F5344CB8AC3E}">
        <p14:creationId xmlns:p14="http://schemas.microsoft.com/office/powerpoint/2010/main" val="15834135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p>
            <a:fld id="{3F873D4A-F973-C648-B027-30A9C00A08AE}" type="datetimeFigureOut">
              <a:rPr lang="en-US" smtClean="0"/>
              <a:t>6/10/20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A200D3D-7B37-0348-AE15-F7D4094999F3}" type="slidenum">
              <a:rPr lang="en-US" smtClean="0"/>
              <a:t>‹#›</a:t>
            </a:fld>
            <a:endParaRPr lang="en-US"/>
          </a:p>
        </p:txBody>
      </p:sp>
    </p:spTree>
    <p:extLst>
      <p:ext uri="{BB962C8B-B14F-4D97-AF65-F5344CB8AC3E}">
        <p14:creationId xmlns:p14="http://schemas.microsoft.com/office/powerpoint/2010/main" val="38771449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fld id="{3F873D4A-F973-C648-B027-30A9C00A08AE}" type="datetimeFigureOut">
              <a:rPr lang="en-US" smtClean="0"/>
              <a:t>6/10/20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A200D3D-7B37-0348-AE15-F7D4094999F3}" type="slidenum">
              <a:rPr lang="en-US" smtClean="0"/>
              <a:t>‹#›</a:t>
            </a:fld>
            <a:endParaRPr lang="en-US"/>
          </a:p>
        </p:txBody>
      </p:sp>
    </p:spTree>
    <p:extLst>
      <p:ext uri="{BB962C8B-B14F-4D97-AF65-F5344CB8AC3E}">
        <p14:creationId xmlns:p14="http://schemas.microsoft.com/office/powerpoint/2010/main" val="37854499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3F873D4A-F973-C648-B027-30A9C00A08AE}" type="datetimeFigureOut">
              <a:rPr lang="en-US" smtClean="0"/>
              <a:t>6/10/20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A200D3D-7B37-0348-AE15-F7D4094999F3}" type="slidenum">
              <a:rPr lang="en-US" smtClean="0"/>
              <a:t>‹#›</a:t>
            </a:fld>
            <a:endParaRPr lang="en-US"/>
          </a:p>
        </p:txBody>
      </p:sp>
    </p:spTree>
    <p:extLst>
      <p:ext uri="{BB962C8B-B14F-4D97-AF65-F5344CB8AC3E}">
        <p14:creationId xmlns:p14="http://schemas.microsoft.com/office/powerpoint/2010/main" val="26224938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F873D4A-F973-C648-B027-30A9C00A08AE}" type="datetimeFigureOut">
              <a:rPr lang="en-US" smtClean="0"/>
              <a:t>6/10/20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A200D3D-7B37-0348-AE15-F7D4094999F3}" type="slidenum">
              <a:rPr lang="en-US" smtClean="0"/>
              <a:t>‹#›</a:t>
            </a:fld>
            <a:endParaRPr lang="en-US"/>
          </a:p>
        </p:txBody>
      </p:sp>
    </p:spTree>
    <p:extLst>
      <p:ext uri="{BB962C8B-B14F-4D97-AF65-F5344CB8AC3E}">
        <p14:creationId xmlns:p14="http://schemas.microsoft.com/office/powerpoint/2010/main" val="39804918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3F873D4A-F973-C648-B027-30A9C00A08AE}" type="datetimeFigureOut">
              <a:rPr lang="en-US" smtClean="0"/>
              <a:t>6/10/20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A200D3D-7B37-0348-AE15-F7D4094999F3}" type="slidenum">
              <a:rPr lang="en-US" smtClean="0"/>
              <a:t>‹#›</a:t>
            </a:fld>
            <a:endParaRPr lang="en-US"/>
          </a:p>
        </p:txBody>
      </p:sp>
    </p:spTree>
    <p:extLst>
      <p:ext uri="{BB962C8B-B14F-4D97-AF65-F5344CB8AC3E}">
        <p14:creationId xmlns:p14="http://schemas.microsoft.com/office/powerpoint/2010/main" val="34904584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3F873D4A-F973-C648-B027-30A9C00A08AE}" type="datetimeFigureOut">
              <a:rPr lang="en-US" smtClean="0"/>
              <a:t>6/10/20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A200D3D-7B37-0348-AE15-F7D4094999F3}" type="slidenum">
              <a:rPr lang="en-US" smtClean="0"/>
              <a:t>‹#›</a:t>
            </a:fld>
            <a:endParaRPr lang="en-US"/>
          </a:p>
        </p:txBody>
      </p:sp>
    </p:spTree>
    <p:extLst>
      <p:ext uri="{BB962C8B-B14F-4D97-AF65-F5344CB8AC3E}">
        <p14:creationId xmlns:p14="http://schemas.microsoft.com/office/powerpoint/2010/main" val="32646150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F873D4A-F973-C648-B027-30A9C00A08AE}" type="datetimeFigureOut">
              <a:rPr lang="en-US" smtClean="0"/>
              <a:t>6/10/20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A200D3D-7B37-0348-AE15-F7D4094999F3}" type="slidenum">
              <a:rPr lang="en-US" smtClean="0"/>
              <a:t>‹#›</a:t>
            </a:fld>
            <a:endParaRPr lang="en-US"/>
          </a:p>
        </p:txBody>
      </p:sp>
    </p:spTree>
    <p:extLst>
      <p:ext uri="{BB962C8B-B14F-4D97-AF65-F5344CB8AC3E}">
        <p14:creationId xmlns:p14="http://schemas.microsoft.com/office/powerpoint/2010/main" val="8219181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5" Type="http://schemas.openxmlformats.org/officeDocument/2006/relationships/image" Target="../media/image4.tiff"/><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5.jp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5.jpg"/><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5.jpg"/><Relationship Id="rId1" Type="http://schemas.openxmlformats.org/officeDocument/2006/relationships/slideLayout" Target="../slideLayouts/slideLayout2.xml"/><Relationship Id="rId4" Type="http://schemas.openxmlformats.org/officeDocument/2006/relationships/image" Target="../media/image38.svg"/></Relationships>
</file>

<file path=ppt/slides/_rels/slide14.xml.rels><?xml version="1.0" encoding="UTF-8" standalone="yes"?>
<Relationships xmlns="http://schemas.openxmlformats.org/package/2006/relationships"><Relationship Id="rId3" Type="http://schemas.openxmlformats.org/officeDocument/2006/relationships/image" Target="../media/image39.tiff"/><Relationship Id="rId2" Type="http://schemas.openxmlformats.org/officeDocument/2006/relationships/image" Target="../media/image5.jpg"/><Relationship Id="rId1" Type="http://schemas.openxmlformats.org/officeDocument/2006/relationships/slideLayout" Target="../slideLayouts/slideLayout2.xml"/><Relationship Id="rId4" Type="http://schemas.openxmlformats.org/officeDocument/2006/relationships/image" Target="../media/image40.tiff"/></Relationships>
</file>

<file path=ppt/slides/_rels/slide15.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hyperlink" Target="http://health4performance.co.uk/" TargetMode="External"/><Relationship Id="rId5" Type="http://schemas.openxmlformats.org/officeDocument/2006/relationships/image" Target="../media/image4.tiff"/><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5.jp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jp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5.jpg"/><Relationship Id="rId1" Type="http://schemas.openxmlformats.org/officeDocument/2006/relationships/slideLayout" Target="../slideLayouts/slideLayout2.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tiff"/><Relationship Id="rId7" Type="http://schemas.openxmlformats.org/officeDocument/2006/relationships/image" Target="../media/image21.tiff"/><Relationship Id="rId12" Type="http://schemas.openxmlformats.org/officeDocument/2006/relationships/image" Target="../media/image25.tiff"/><Relationship Id="rId2" Type="http://schemas.openxmlformats.org/officeDocument/2006/relationships/image" Target="../media/image5.jpg"/><Relationship Id="rId1" Type="http://schemas.openxmlformats.org/officeDocument/2006/relationships/slideLayout" Target="../slideLayouts/slideLayout2.xml"/><Relationship Id="rId6" Type="http://schemas.openxmlformats.org/officeDocument/2006/relationships/image" Target="../media/image20.tiff"/><Relationship Id="rId11" Type="http://schemas.openxmlformats.org/officeDocument/2006/relationships/image" Target="../media/image24.tiff"/><Relationship Id="rId5" Type="http://schemas.openxmlformats.org/officeDocument/2006/relationships/image" Target="../media/image19.tiff"/><Relationship Id="rId10" Type="http://schemas.openxmlformats.org/officeDocument/2006/relationships/image" Target="../media/image23.tiff"/><Relationship Id="rId4" Type="http://schemas.openxmlformats.org/officeDocument/2006/relationships/image" Target="../media/image18.tiff"/><Relationship Id="rId9" Type="http://schemas.openxmlformats.org/officeDocument/2006/relationships/image" Target="../media/image15.sv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5.jpg"/><Relationship Id="rId1" Type="http://schemas.openxmlformats.org/officeDocument/2006/relationships/slideLayout" Target="../slideLayouts/slideLayout2.xml"/><Relationship Id="rId4" Type="http://schemas.openxmlformats.org/officeDocument/2006/relationships/image" Target="../media/image15.sv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0C20661-5933-8742-BD3F-332C36C22659}"/>
              </a:ext>
            </a:extLst>
          </p:cNvPr>
          <p:cNvPicPr>
            <a:picLocks noChangeAspect="1"/>
          </p:cNvPicPr>
          <p:nvPr/>
        </p:nvPicPr>
        <p:blipFill>
          <a:blip r:embed="rId3"/>
          <a:stretch>
            <a:fillRect/>
          </a:stretch>
        </p:blipFill>
        <p:spPr>
          <a:xfrm>
            <a:off x="7759368" y="0"/>
            <a:ext cx="1384632" cy="6858000"/>
          </a:xfrm>
          <a:prstGeom prst="rect">
            <a:avLst/>
          </a:prstGeom>
        </p:spPr>
      </p:pic>
      <p:sp>
        <p:nvSpPr>
          <p:cNvPr id="7" name="TextBox 6">
            <a:extLst>
              <a:ext uri="{FF2B5EF4-FFF2-40B4-BE49-F238E27FC236}">
                <a16:creationId xmlns:a16="http://schemas.microsoft.com/office/drawing/2014/main" id="{83323307-0554-9D46-BDEE-760C5FFAFE1E}"/>
              </a:ext>
            </a:extLst>
          </p:cNvPr>
          <p:cNvSpPr txBox="1"/>
          <p:nvPr/>
        </p:nvSpPr>
        <p:spPr>
          <a:xfrm>
            <a:off x="940996" y="747733"/>
            <a:ext cx="6231477" cy="3785652"/>
          </a:xfrm>
          <a:prstGeom prst="rect">
            <a:avLst/>
          </a:prstGeom>
          <a:noFill/>
        </p:spPr>
        <p:txBody>
          <a:bodyPr wrap="square" rtlCol="0">
            <a:spAutoFit/>
          </a:bodyPr>
          <a:lstStyle/>
          <a:p>
            <a:r>
              <a:rPr lang="en-GB" sz="6000" dirty="0">
                <a:solidFill>
                  <a:srgbClr val="FFFFFF"/>
                </a:solidFill>
              </a:rPr>
              <a:t>Understanding the menstrual cycle and female athlete health </a:t>
            </a:r>
            <a:endParaRPr lang="en-US" sz="5500" b="1" i="1" dirty="0">
              <a:solidFill>
                <a:schemeClr val="bg1"/>
              </a:solidFill>
              <a:latin typeface="Objektiv Mk1 Black" panose="020B0502020204020203" pitchFamily="34" charset="77"/>
              <a:cs typeface="Objektiv Mk1 Black" panose="020B0502020204020203" pitchFamily="34" charset="77"/>
            </a:endParaRPr>
          </a:p>
        </p:txBody>
      </p:sp>
      <p:sp>
        <p:nvSpPr>
          <p:cNvPr id="9" name="TextBox 8">
            <a:extLst>
              <a:ext uri="{FF2B5EF4-FFF2-40B4-BE49-F238E27FC236}">
                <a16:creationId xmlns:a16="http://schemas.microsoft.com/office/drawing/2014/main" id="{E3A59544-EA76-A84F-97AA-912E127D5258}"/>
              </a:ext>
            </a:extLst>
          </p:cNvPr>
          <p:cNvSpPr txBox="1"/>
          <p:nvPr/>
        </p:nvSpPr>
        <p:spPr>
          <a:xfrm>
            <a:off x="1165311" y="4533385"/>
            <a:ext cx="6231477" cy="369332"/>
          </a:xfrm>
          <a:prstGeom prst="rect">
            <a:avLst/>
          </a:prstGeom>
          <a:noFill/>
        </p:spPr>
        <p:txBody>
          <a:bodyPr wrap="square" rtlCol="0">
            <a:spAutoFit/>
          </a:bodyPr>
          <a:lstStyle/>
          <a:p>
            <a:r>
              <a:rPr lang="en-US" b="1" dirty="0">
                <a:solidFill>
                  <a:srgbClr val="164B63"/>
                </a:solidFill>
              </a:rPr>
              <a:t>Vanessa Davies &amp; Dr Natalie Brown</a:t>
            </a:r>
          </a:p>
        </p:txBody>
      </p:sp>
      <p:pic>
        <p:nvPicPr>
          <p:cNvPr id="11" name="Picture 10">
            <a:extLst>
              <a:ext uri="{FF2B5EF4-FFF2-40B4-BE49-F238E27FC236}">
                <a16:creationId xmlns:a16="http://schemas.microsoft.com/office/drawing/2014/main" id="{F001B09C-D96E-7043-B62D-81AC31E218DE}"/>
              </a:ext>
            </a:extLst>
          </p:cNvPr>
          <p:cNvPicPr>
            <a:picLocks noChangeAspect="1"/>
          </p:cNvPicPr>
          <p:nvPr/>
        </p:nvPicPr>
        <p:blipFill>
          <a:blip r:embed="rId4"/>
          <a:stretch>
            <a:fillRect/>
          </a:stretch>
        </p:blipFill>
        <p:spPr>
          <a:xfrm>
            <a:off x="1165311" y="5853379"/>
            <a:ext cx="1732522" cy="695702"/>
          </a:xfrm>
          <a:prstGeom prst="rect">
            <a:avLst/>
          </a:prstGeom>
        </p:spPr>
      </p:pic>
      <p:pic>
        <p:nvPicPr>
          <p:cNvPr id="2" name="Picture 1">
            <a:extLst>
              <a:ext uri="{FF2B5EF4-FFF2-40B4-BE49-F238E27FC236}">
                <a16:creationId xmlns:a16="http://schemas.microsoft.com/office/drawing/2014/main" id="{D0695840-FF81-C445-BD49-3642BB2BDFFD}"/>
              </a:ext>
            </a:extLst>
          </p:cNvPr>
          <p:cNvPicPr>
            <a:picLocks noChangeAspect="1"/>
          </p:cNvPicPr>
          <p:nvPr/>
        </p:nvPicPr>
        <p:blipFill>
          <a:blip r:embed="rId5"/>
          <a:stretch>
            <a:fillRect/>
          </a:stretch>
        </p:blipFill>
        <p:spPr>
          <a:xfrm>
            <a:off x="2930055" y="4967785"/>
            <a:ext cx="2253360" cy="1890215"/>
          </a:xfrm>
          <a:prstGeom prst="rect">
            <a:avLst/>
          </a:prstGeom>
        </p:spPr>
      </p:pic>
    </p:spTree>
    <p:extLst>
      <p:ext uri="{BB962C8B-B14F-4D97-AF65-F5344CB8AC3E}">
        <p14:creationId xmlns:p14="http://schemas.microsoft.com/office/powerpoint/2010/main" val="29551252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5101095" y="132717"/>
            <a:ext cx="3496996" cy="2554545"/>
          </a:xfrm>
          <a:prstGeom prst="rect">
            <a:avLst/>
          </a:prstGeom>
          <a:noFill/>
        </p:spPr>
        <p:txBody>
          <a:bodyPr wrap="square" rtlCol="0">
            <a:spAutoFit/>
          </a:bodyPr>
          <a:lstStyle/>
          <a:p>
            <a:r>
              <a:rPr lang="en-US" sz="4000" b="1" i="1" dirty="0">
                <a:solidFill>
                  <a:srgbClr val="E21B35"/>
                </a:solidFill>
                <a:latin typeface="Objektiv Mk1 Black" panose="020B0502020204020203" pitchFamily="34" charset="77"/>
                <a:cs typeface="Objektiv Mk1 Black" panose="020B0502020204020203" pitchFamily="34" charset="77"/>
              </a:rPr>
              <a:t>Low energy availability &amp; menstrual health</a:t>
            </a:r>
          </a:p>
        </p:txBody>
      </p:sp>
      <p:pic>
        <p:nvPicPr>
          <p:cNvPr id="18" name="Picture 17" descr="A screenshot of a cell phone&#10;&#10;Description automatically generated">
            <a:extLst>
              <a:ext uri="{FF2B5EF4-FFF2-40B4-BE49-F238E27FC236}">
                <a16:creationId xmlns:a16="http://schemas.microsoft.com/office/drawing/2014/main" id="{7F721A42-70A4-9042-A2C4-A4788ECF2E69}"/>
              </a:ext>
            </a:extLst>
          </p:cNvPr>
          <p:cNvPicPr>
            <a:picLocks noChangeAspect="1"/>
          </p:cNvPicPr>
          <p:nvPr/>
        </p:nvPicPr>
        <p:blipFill>
          <a:blip r:embed="rId3"/>
          <a:stretch>
            <a:fillRect/>
          </a:stretch>
        </p:blipFill>
        <p:spPr>
          <a:xfrm>
            <a:off x="0" y="0"/>
            <a:ext cx="4896123" cy="7070214"/>
          </a:xfrm>
          <a:prstGeom prst="rect">
            <a:avLst/>
          </a:prstGeom>
        </p:spPr>
      </p:pic>
      <p:sp>
        <p:nvSpPr>
          <p:cNvPr id="19" name="Content Placeholder 1029">
            <a:extLst>
              <a:ext uri="{FF2B5EF4-FFF2-40B4-BE49-F238E27FC236}">
                <a16:creationId xmlns:a16="http://schemas.microsoft.com/office/drawing/2014/main" id="{630845BA-9A4F-CE43-B1FA-F4CA1909B9B5}"/>
              </a:ext>
            </a:extLst>
          </p:cNvPr>
          <p:cNvSpPr>
            <a:spLocks noGrp="1"/>
          </p:cNvSpPr>
          <p:nvPr>
            <p:ph idx="1"/>
          </p:nvPr>
        </p:nvSpPr>
        <p:spPr>
          <a:xfrm>
            <a:off x="4994525" y="6122732"/>
            <a:ext cx="6465286" cy="602551"/>
          </a:xfrm>
        </p:spPr>
        <p:txBody>
          <a:bodyPr vert="horz" lIns="91440" tIns="45720" rIns="91440" bIns="45720" rtlCol="0">
            <a:normAutofit/>
          </a:bodyPr>
          <a:lstStyle/>
          <a:p>
            <a:pPr marL="0" indent="0">
              <a:buNone/>
            </a:pPr>
            <a:r>
              <a:rPr lang="en-US" sz="2000" kern="1200" dirty="0">
                <a:solidFill>
                  <a:srgbClr val="FACE86"/>
                </a:solidFill>
                <a:latin typeface="+mn-lt"/>
                <a:ea typeface="+mn-ea"/>
                <a:cs typeface="+mn-cs"/>
              </a:rPr>
              <a:t>Health4performance.co.uk</a:t>
            </a:r>
          </a:p>
        </p:txBody>
      </p:sp>
    </p:spTree>
    <p:extLst>
      <p:ext uri="{BB962C8B-B14F-4D97-AF65-F5344CB8AC3E}">
        <p14:creationId xmlns:p14="http://schemas.microsoft.com/office/powerpoint/2010/main" val="9780010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488149" y="392025"/>
            <a:ext cx="8020571" cy="1323439"/>
          </a:xfrm>
          <a:prstGeom prst="rect">
            <a:avLst/>
          </a:prstGeom>
          <a:noFill/>
        </p:spPr>
        <p:txBody>
          <a:bodyPr wrap="square" rtlCol="0">
            <a:spAutoFit/>
          </a:bodyPr>
          <a:lstStyle/>
          <a:p>
            <a:r>
              <a:rPr lang="en-US" sz="4000" b="1" i="1" dirty="0">
                <a:solidFill>
                  <a:srgbClr val="E21B35"/>
                </a:solidFill>
                <a:latin typeface="Objektiv Mk1 Black" panose="020B0502020204020203" pitchFamily="34" charset="77"/>
                <a:cs typeface="Objektiv Mk1 Black" panose="020B0502020204020203" pitchFamily="34" charset="77"/>
              </a:rPr>
              <a:t>Relative energy deficiency in sport (RED-S)</a:t>
            </a:r>
          </a:p>
        </p:txBody>
      </p:sp>
      <p:graphicFrame>
        <p:nvGraphicFramePr>
          <p:cNvPr id="18" name="Content Placeholder 2">
            <a:extLst>
              <a:ext uri="{FF2B5EF4-FFF2-40B4-BE49-F238E27FC236}">
                <a16:creationId xmlns:a16="http://schemas.microsoft.com/office/drawing/2014/main" id="{3EBD880A-BDA2-D842-94C0-021175B3C05E}"/>
              </a:ext>
            </a:extLst>
          </p:cNvPr>
          <p:cNvGraphicFramePr>
            <a:graphicFrameLocks noGrp="1"/>
          </p:cNvGraphicFramePr>
          <p:nvPr>
            <p:ph idx="1"/>
            <p:extLst>
              <p:ext uri="{D42A27DB-BD31-4B8C-83A1-F6EECF244321}">
                <p14:modId xmlns:p14="http://schemas.microsoft.com/office/powerpoint/2010/main" val="923102779"/>
              </p:ext>
            </p:extLst>
          </p:nvPr>
        </p:nvGraphicFramePr>
        <p:xfrm>
          <a:off x="865495" y="1975750"/>
          <a:ext cx="6763603"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237156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488149" y="392025"/>
            <a:ext cx="1791027" cy="707886"/>
          </a:xfrm>
          <a:prstGeom prst="rect">
            <a:avLst/>
          </a:prstGeom>
          <a:noFill/>
        </p:spPr>
        <p:txBody>
          <a:bodyPr wrap="square" rtlCol="0">
            <a:spAutoFit/>
          </a:bodyPr>
          <a:lstStyle/>
          <a:p>
            <a:r>
              <a:rPr lang="en-US" sz="4000" b="1" i="1" dirty="0">
                <a:solidFill>
                  <a:srgbClr val="E21B35"/>
                </a:solidFill>
                <a:latin typeface="Objektiv Mk1 Black" panose="020B0502020204020203" pitchFamily="34" charset="77"/>
                <a:cs typeface="Objektiv Mk1 Black" panose="020B0502020204020203" pitchFamily="34" charset="77"/>
              </a:rPr>
              <a:t>Actions</a:t>
            </a:r>
          </a:p>
        </p:txBody>
      </p:sp>
      <p:sp>
        <p:nvSpPr>
          <p:cNvPr id="6" name="Rectangle 5">
            <a:extLst>
              <a:ext uri="{FF2B5EF4-FFF2-40B4-BE49-F238E27FC236}">
                <a16:creationId xmlns:a16="http://schemas.microsoft.com/office/drawing/2014/main" id="{A901DF0E-652B-564F-B986-7DF6AA0E1767}"/>
              </a:ext>
            </a:extLst>
          </p:cNvPr>
          <p:cNvSpPr/>
          <p:nvPr/>
        </p:nvSpPr>
        <p:spPr>
          <a:xfrm>
            <a:off x="190278" y="3429000"/>
            <a:ext cx="2386767" cy="3139321"/>
          </a:xfrm>
          <a:prstGeom prst="rect">
            <a:avLst/>
          </a:prstGeom>
        </p:spPr>
        <p:txBody>
          <a:bodyPr wrap="square">
            <a:spAutoFit/>
          </a:bodyPr>
          <a:lstStyle/>
          <a:p>
            <a:pPr fontAlgn="base"/>
            <a:r>
              <a:rPr lang="en-US" dirty="0"/>
              <a:t>Promoting healthy training environment! </a:t>
            </a:r>
          </a:p>
          <a:p>
            <a:pPr fontAlgn="base"/>
            <a:endParaRPr lang="en-US" dirty="0"/>
          </a:p>
          <a:p>
            <a:pPr fontAlgn="base"/>
            <a:r>
              <a:rPr lang="en-US" dirty="0"/>
              <a:t>Wellbeing and support – person centered approach </a:t>
            </a:r>
          </a:p>
          <a:p>
            <a:pPr fontAlgn="base"/>
            <a:endParaRPr lang="en-US" dirty="0"/>
          </a:p>
          <a:p>
            <a:pPr fontAlgn="base"/>
            <a:r>
              <a:rPr lang="en-US" dirty="0"/>
              <a:t>Always carefully consider recommendations in changes to weight </a:t>
            </a:r>
          </a:p>
        </p:txBody>
      </p:sp>
      <p:graphicFrame>
        <p:nvGraphicFramePr>
          <p:cNvPr id="7" name="Diagram 6">
            <a:extLst>
              <a:ext uri="{FF2B5EF4-FFF2-40B4-BE49-F238E27FC236}">
                <a16:creationId xmlns:a16="http://schemas.microsoft.com/office/drawing/2014/main" id="{A4CB51F1-C307-7344-BAC2-A98D47F78646}"/>
              </a:ext>
            </a:extLst>
          </p:cNvPr>
          <p:cNvGraphicFramePr/>
          <p:nvPr>
            <p:extLst>
              <p:ext uri="{D42A27DB-BD31-4B8C-83A1-F6EECF244321}">
                <p14:modId xmlns:p14="http://schemas.microsoft.com/office/powerpoint/2010/main" val="3029171452"/>
              </p:ext>
            </p:extLst>
          </p:nvPr>
        </p:nvGraphicFramePr>
        <p:xfrm>
          <a:off x="1173707" y="518615"/>
          <a:ext cx="8952743" cy="62405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991234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488149" y="392025"/>
            <a:ext cx="8020571" cy="1323439"/>
          </a:xfrm>
          <a:prstGeom prst="rect">
            <a:avLst/>
          </a:prstGeom>
          <a:noFill/>
        </p:spPr>
        <p:txBody>
          <a:bodyPr wrap="square" rtlCol="0">
            <a:spAutoFit/>
          </a:bodyPr>
          <a:lstStyle/>
          <a:p>
            <a:r>
              <a:rPr lang="en-US" sz="4000" b="1" i="1" dirty="0">
                <a:solidFill>
                  <a:srgbClr val="E21B35"/>
                </a:solidFill>
                <a:latin typeface="Objektiv Mk1 Black" panose="020B0502020204020203" pitchFamily="34" charset="77"/>
                <a:cs typeface="Objektiv Mk1 Black" panose="020B0502020204020203" pitchFamily="34" charset="77"/>
              </a:rPr>
              <a:t>Health &amp; wellness for athlete performance</a:t>
            </a:r>
          </a:p>
        </p:txBody>
      </p:sp>
      <p:sp>
        <p:nvSpPr>
          <p:cNvPr id="3" name="Content Placeholder 2">
            <a:extLst>
              <a:ext uri="{FF2B5EF4-FFF2-40B4-BE49-F238E27FC236}">
                <a16:creationId xmlns:a16="http://schemas.microsoft.com/office/drawing/2014/main" id="{B3846397-5C31-1148-9BD2-77B2DD8168D7}"/>
              </a:ext>
            </a:extLst>
          </p:cNvPr>
          <p:cNvSpPr>
            <a:spLocks noGrp="1"/>
          </p:cNvSpPr>
          <p:nvPr>
            <p:ph idx="1"/>
          </p:nvPr>
        </p:nvSpPr>
        <p:spPr>
          <a:xfrm>
            <a:off x="170597" y="1940012"/>
            <a:ext cx="8229600" cy="4525963"/>
          </a:xfrm>
        </p:spPr>
        <p:txBody>
          <a:bodyPr>
            <a:normAutofit/>
          </a:bodyPr>
          <a:lstStyle/>
          <a:p>
            <a:r>
              <a:rPr lang="en-US" sz="2000" dirty="0">
                <a:solidFill>
                  <a:srgbClr val="164B63"/>
                </a:solidFill>
              </a:rPr>
              <a:t>Increase awareness of positive aspects of energy - fuel is needed for performance</a:t>
            </a:r>
          </a:p>
          <a:p>
            <a:r>
              <a:rPr lang="en-US" sz="2000" dirty="0">
                <a:solidFill>
                  <a:srgbClr val="164B63"/>
                </a:solidFill>
              </a:rPr>
              <a:t>Prevention/awareness education</a:t>
            </a:r>
          </a:p>
          <a:p>
            <a:r>
              <a:rPr lang="en-US" sz="2000" dirty="0">
                <a:solidFill>
                  <a:srgbClr val="164B63"/>
                </a:solidFill>
              </a:rPr>
              <a:t>Look after the person first for long term development</a:t>
            </a:r>
          </a:p>
          <a:p>
            <a:r>
              <a:rPr lang="en-US" sz="2000" dirty="0">
                <a:solidFill>
                  <a:srgbClr val="164B63"/>
                </a:solidFill>
              </a:rPr>
              <a:t>Shared approach –Coaches, parents, athletes, support network</a:t>
            </a:r>
            <a:r>
              <a:rPr lang="en-US" sz="2000" dirty="0"/>
              <a:t>. </a:t>
            </a:r>
            <a:r>
              <a:rPr lang="en-US" sz="2000" b="1" dirty="0">
                <a:solidFill>
                  <a:srgbClr val="E21B35"/>
                </a:solidFill>
              </a:rPr>
              <a:t>Medical support/seek help if athletes have not started their periods by age 15 or if athletes miss periods for 3months</a:t>
            </a:r>
          </a:p>
          <a:p>
            <a:r>
              <a:rPr lang="en-US" sz="2000" dirty="0">
                <a:solidFill>
                  <a:srgbClr val="164B63"/>
                </a:solidFill>
              </a:rPr>
              <a:t>Athlete monitoring self awareness</a:t>
            </a:r>
          </a:p>
          <a:p>
            <a:endParaRPr lang="en-US" sz="2000" dirty="0"/>
          </a:p>
        </p:txBody>
      </p:sp>
      <p:pic>
        <p:nvPicPr>
          <p:cNvPr id="6" name="Graphic 5" descr="Dumbbell">
            <a:extLst>
              <a:ext uri="{FF2B5EF4-FFF2-40B4-BE49-F238E27FC236}">
                <a16:creationId xmlns:a16="http://schemas.microsoft.com/office/drawing/2014/main" id="{030EAC1E-4186-5A4B-8B2C-A437BEB7555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690281" y="3796352"/>
            <a:ext cx="3061648" cy="3061648"/>
          </a:xfrm>
          <a:prstGeom prst="rect">
            <a:avLst/>
          </a:prstGeom>
        </p:spPr>
      </p:pic>
    </p:spTree>
    <p:extLst>
      <p:ext uri="{BB962C8B-B14F-4D97-AF65-F5344CB8AC3E}">
        <p14:creationId xmlns:p14="http://schemas.microsoft.com/office/powerpoint/2010/main" val="39542039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488149" y="392025"/>
            <a:ext cx="8020571" cy="707886"/>
          </a:xfrm>
          <a:prstGeom prst="rect">
            <a:avLst/>
          </a:prstGeom>
          <a:noFill/>
        </p:spPr>
        <p:txBody>
          <a:bodyPr wrap="square" rtlCol="0">
            <a:spAutoFit/>
          </a:bodyPr>
          <a:lstStyle/>
          <a:p>
            <a:r>
              <a:rPr lang="en-US" sz="4000" b="1" i="1" dirty="0">
                <a:solidFill>
                  <a:srgbClr val="E21B35"/>
                </a:solidFill>
                <a:latin typeface="Objektiv Mk1 Black" panose="020B0502020204020203" pitchFamily="34" charset="77"/>
                <a:cs typeface="Objektiv Mk1 Black" panose="020B0502020204020203" pitchFamily="34" charset="77"/>
              </a:rPr>
              <a:t>Menstrual health &amp; performance</a:t>
            </a:r>
          </a:p>
        </p:txBody>
      </p:sp>
      <p:pic>
        <p:nvPicPr>
          <p:cNvPr id="6" name="Picture 5" descr="A screenshot of a cell phone&#10;&#10;Description automatically generated">
            <a:extLst>
              <a:ext uri="{FF2B5EF4-FFF2-40B4-BE49-F238E27FC236}">
                <a16:creationId xmlns:a16="http://schemas.microsoft.com/office/drawing/2014/main" id="{68ED9BC6-FA70-2940-AEA4-F5E31693F99A}"/>
              </a:ext>
            </a:extLst>
          </p:cNvPr>
          <p:cNvPicPr>
            <a:picLocks noChangeAspect="1"/>
          </p:cNvPicPr>
          <p:nvPr/>
        </p:nvPicPr>
        <p:blipFill>
          <a:blip r:embed="rId3"/>
          <a:stretch>
            <a:fillRect/>
          </a:stretch>
        </p:blipFill>
        <p:spPr>
          <a:xfrm>
            <a:off x="171542" y="1323833"/>
            <a:ext cx="3801598" cy="5430855"/>
          </a:xfrm>
          <a:prstGeom prst="rect">
            <a:avLst/>
          </a:prstGeom>
        </p:spPr>
      </p:pic>
      <p:pic>
        <p:nvPicPr>
          <p:cNvPr id="7" name="Picture 6" descr="A screenshot of a cell phone&#10;&#10;Description automatically generated">
            <a:extLst>
              <a:ext uri="{FF2B5EF4-FFF2-40B4-BE49-F238E27FC236}">
                <a16:creationId xmlns:a16="http://schemas.microsoft.com/office/drawing/2014/main" id="{DA334B72-2C1F-364F-9225-61220098EB23}"/>
              </a:ext>
            </a:extLst>
          </p:cNvPr>
          <p:cNvPicPr>
            <a:picLocks noChangeAspect="1"/>
          </p:cNvPicPr>
          <p:nvPr/>
        </p:nvPicPr>
        <p:blipFill>
          <a:blip r:embed="rId4"/>
          <a:stretch>
            <a:fillRect/>
          </a:stretch>
        </p:blipFill>
        <p:spPr>
          <a:xfrm>
            <a:off x="3973140" y="2673586"/>
            <a:ext cx="4647749" cy="2962940"/>
          </a:xfrm>
          <a:prstGeom prst="rect">
            <a:avLst/>
          </a:prstGeom>
        </p:spPr>
      </p:pic>
      <p:sp>
        <p:nvSpPr>
          <p:cNvPr id="8" name="TextBox 7">
            <a:extLst>
              <a:ext uri="{FF2B5EF4-FFF2-40B4-BE49-F238E27FC236}">
                <a16:creationId xmlns:a16="http://schemas.microsoft.com/office/drawing/2014/main" id="{1E763743-1C1E-9E4A-B6BC-E19A7F585C96}"/>
              </a:ext>
            </a:extLst>
          </p:cNvPr>
          <p:cNvSpPr txBox="1"/>
          <p:nvPr/>
        </p:nvSpPr>
        <p:spPr>
          <a:xfrm>
            <a:off x="5220280" y="5633462"/>
            <a:ext cx="3923720" cy="338554"/>
          </a:xfrm>
          <a:prstGeom prst="rect">
            <a:avLst/>
          </a:prstGeom>
          <a:noFill/>
        </p:spPr>
        <p:txBody>
          <a:bodyPr wrap="square" rtlCol="0">
            <a:spAutoFit/>
          </a:bodyPr>
          <a:lstStyle/>
          <a:p>
            <a:r>
              <a:rPr lang="en-US" sz="1600" dirty="0"/>
              <a:t>Figure from Health4performance.co.uk</a:t>
            </a:r>
          </a:p>
        </p:txBody>
      </p:sp>
    </p:spTree>
    <p:extLst>
      <p:ext uri="{BB962C8B-B14F-4D97-AF65-F5344CB8AC3E}">
        <p14:creationId xmlns:p14="http://schemas.microsoft.com/office/powerpoint/2010/main" val="24190755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CFE20614-A7F6-8542-AF31-6EDFADD3A560}"/>
              </a:ext>
            </a:extLst>
          </p:cNvPr>
          <p:cNvSpPr txBox="1"/>
          <p:nvPr/>
        </p:nvSpPr>
        <p:spPr>
          <a:xfrm>
            <a:off x="2379218" y="1832173"/>
            <a:ext cx="3912622" cy="144655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1" u="none" strike="noStrike" kern="1200" cap="none" spc="0" normalizeH="0" baseline="0" noProof="0" dirty="0">
                <a:ln>
                  <a:noFill/>
                </a:ln>
                <a:solidFill>
                  <a:prstClr val="white"/>
                </a:solidFill>
                <a:effectLst/>
                <a:uLnTx/>
                <a:uFillTx/>
                <a:latin typeface="Objektiv Mk1 Black" panose="020B0502020204020203" pitchFamily="34" charset="77"/>
                <a:ea typeface="+mn-ea"/>
                <a:cs typeface="Objektiv Mk1 Black" panose="020B0502020204020203" pitchFamily="34" charset="77"/>
              </a:rPr>
              <a:t>Signposting and questions</a:t>
            </a:r>
          </a:p>
        </p:txBody>
      </p:sp>
      <p:pic>
        <p:nvPicPr>
          <p:cNvPr id="5" name="Picture 4">
            <a:extLst>
              <a:ext uri="{FF2B5EF4-FFF2-40B4-BE49-F238E27FC236}">
                <a16:creationId xmlns:a16="http://schemas.microsoft.com/office/drawing/2014/main" id="{63D7F92C-83B3-6B49-A55A-9AD263AB0E7D}"/>
              </a:ext>
            </a:extLst>
          </p:cNvPr>
          <p:cNvPicPr>
            <a:picLocks noChangeAspect="1"/>
          </p:cNvPicPr>
          <p:nvPr/>
        </p:nvPicPr>
        <p:blipFill>
          <a:blip r:embed="rId4"/>
          <a:stretch>
            <a:fillRect/>
          </a:stretch>
        </p:blipFill>
        <p:spPr>
          <a:xfrm>
            <a:off x="646696" y="5775403"/>
            <a:ext cx="1732522" cy="695702"/>
          </a:xfrm>
          <a:prstGeom prst="rect">
            <a:avLst/>
          </a:prstGeom>
        </p:spPr>
      </p:pic>
      <p:pic>
        <p:nvPicPr>
          <p:cNvPr id="6" name="Picture 5">
            <a:extLst>
              <a:ext uri="{FF2B5EF4-FFF2-40B4-BE49-F238E27FC236}">
                <a16:creationId xmlns:a16="http://schemas.microsoft.com/office/drawing/2014/main" id="{FC6B961D-CBB7-964C-A59D-FA028B88D16B}"/>
              </a:ext>
            </a:extLst>
          </p:cNvPr>
          <p:cNvPicPr>
            <a:picLocks noChangeAspect="1"/>
          </p:cNvPicPr>
          <p:nvPr/>
        </p:nvPicPr>
        <p:blipFill>
          <a:blip r:embed="rId5"/>
          <a:stretch>
            <a:fillRect/>
          </a:stretch>
        </p:blipFill>
        <p:spPr>
          <a:xfrm>
            <a:off x="2737330" y="4967785"/>
            <a:ext cx="2253360" cy="1890215"/>
          </a:xfrm>
          <a:prstGeom prst="rect">
            <a:avLst/>
          </a:prstGeom>
        </p:spPr>
      </p:pic>
      <p:sp>
        <p:nvSpPr>
          <p:cNvPr id="10" name="TextBox 9">
            <a:extLst>
              <a:ext uri="{FF2B5EF4-FFF2-40B4-BE49-F238E27FC236}">
                <a16:creationId xmlns:a16="http://schemas.microsoft.com/office/drawing/2014/main" id="{D351B27D-560E-2E4B-A13B-47C98E40D95D}"/>
              </a:ext>
            </a:extLst>
          </p:cNvPr>
          <p:cNvSpPr txBox="1"/>
          <p:nvPr/>
        </p:nvSpPr>
        <p:spPr>
          <a:xfrm>
            <a:off x="984265" y="3702388"/>
            <a:ext cx="6231477" cy="646331"/>
          </a:xfrm>
          <a:prstGeom prst="rect">
            <a:avLst/>
          </a:prstGeom>
          <a:noFill/>
        </p:spPr>
        <p:txBody>
          <a:bodyPr wrap="square" rtlCol="0">
            <a:spAutoFit/>
          </a:bodyPr>
          <a:lstStyle/>
          <a:p>
            <a:r>
              <a:rPr lang="en-US" b="1" dirty="0">
                <a:solidFill>
                  <a:srgbClr val="164B63"/>
                </a:solidFill>
              </a:rPr>
              <a:t>Vanessa Davies – </a:t>
            </a:r>
            <a:r>
              <a:rPr lang="en-US" b="1" dirty="0" err="1">
                <a:solidFill>
                  <a:srgbClr val="164B63"/>
                </a:solidFill>
              </a:rPr>
              <a:t>vanessa.davies@sport.wales</a:t>
            </a:r>
            <a:endParaRPr lang="en-US" b="1" dirty="0">
              <a:solidFill>
                <a:srgbClr val="164B63"/>
              </a:solidFill>
            </a:endParaRPr>
          </a:p>
          <a:p>
            <a:r>
              <a:rPr lang="en-US" b="1" dirty="0">
                <a:solidFill>
                  <a:srgbClr val="164B63"/>
                </a:solidFill>
              </a:rPr>
              <a:t>Dr Natalie Brown – </a:t>
            </a:r>
            <a:r>
              <a:rPr lang="en-US" b="1" dirty="0" err="1">
                <a:solidFill>
                  <a:srgbClr val="164B63"/>
                </a:solidFill>
              </a:rPr>
              <a:t>natalie.brown@sport.wales</a:t>
            </a:r>
            <a:endParaRPr lang="en-US" b="1" dirty="0">
              <a:solidFill>
                <a:srgbClr val="164B63"/>
              </a:solidFill>
            </a:endParaRPr>
          </a:p>
        </p:txBody>
      </p:sp>
      <p:sp>
        <p:nvSpPr>
          <p:cNvPr id="11" name="Rectangle 10">
            <a:extLst>
              <a:ext uri="{FF2B5EF4-FFF2-40B4-BE49-F238E27FC236}">
                <a16:creationId xmlns:a16="http://schemas.microsoft.com/office/drawing/2014/main" id="{5220C888-728E-3749-81A5-F35BA21B3F26}"/>
              </a:ext>
            </a:extLst>
          </p:cNvPr>
          <p:cNvSpPr/>
          <p:nvPr/>
        </p:nvSpPr>
        <p:spPr>
          <a:xfrm>
            <a:off x="374330" y="386895"/>
            <a:ext cx="3309560" cy="646331"/>
          </a:xfrm>
          <a:prstGeom prst="rect">
            <a:avLst/>
          </a:prstGeom>
        </p:spPr>
        <p:txBody>
          <a:bodyPr wrap="none">
            <a:spAutoFit/>
          </a:bodyPr>
          <a:lstStyle/>
          <a:p>
            <a:r>
              <a:rPr lang="en-US" dirty="0">
                <a:hlinkClick r:id="rId6"/>
              </a:rPr>
              <a:t>http://health4performance.co.uk</a:t>
            </a:r>
            <a:endParaRPr lang="en-US" dirty="0"/>
          </a:p>
          <a:p>
            <a:endParaRPr lang="en-US" dirty="0"/>
          </a:p>
        </p:txBody>
      </p:sp>
    </p:spTree>
    <p:extLst>
      <p:ext uri="{BB962C8B-B14F-4D97-AF65-F5344CB8AC3E}">
        <p14:creationId xmlns:p14="http://schemas.microsoft.com/office/powerpoint/2010/main" val="20228673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536547" y="467881"/>
            <a:ext cx="6251387" cy="707886"/>
          </a:xfrm>
          <a:prstGeom prst="rect">
            <a:avLst/>
          </a:prstGeom>
          <a:noFill/>
        </p:spPr>
        <p:txBody>
          <a:bodyPr wrap="square" rtlCol="0">
            <a:spAutoFit/>
          </a:bodyPr>
          <a:lstStyle/>
          <a:p>
            <a:r>
              <a:rPr lang="en-US" sz="4000" dirty="0">
                <a:solidFill>
                  <a:srgbClr val="E21B35"/>
                </a:solidFill>
              </a:rPr>
              <a:t>Female athlete interviews</a:t>
            </a:r>
            <a:endParaRPr lang="en-US" sz="4000" b="1" i="1" dirty="0">
              <a:solidFill>
                <a:srgbClr val="E21B35"/>
              </a:solidFill>
              <a:latin typeface="Objektiv Mk1 Black" panose="020B0502020204020203" pitchFamily="34" charset="77"/>
              <a:cs typeface="Objektiv Mk1 Black" panose="020B0502020204020203" pitchFamily="34" charset="77"/>
            </a:endParaRPr>
          </a:p>
        </p:txBody>
      </p:sp>
      <p:pic>
        <p:nvPicPr>
          <p:cNvPr id="7" name="Picture 4" descr="A close up of a logo&#10;&#10;Description generated with high confidence">
            <a:extLst>
              <a:ext uri="{FF2B5EF4-FFF2-40B4-BE49-F238E27FC236}">
                <a16:creationId xmlns:a16="http://schemas.microsoft.com/office/drawing/2014/main" id="{FAAC4DD2-32AF-CF4C-B9C9-0F388EF7DEBC}"/>
              </a:ext>
            </a:extLst>
          </p:cNvPr>
          <p:cNvPicPr>
            <a:picLocks noChangeAspect="1"/>
          </p:cNvPicPr>
          <p:nvPr/>
        </p:nvPicPr>
        <p:blipFill>
          <a:blip r:embed="rId3"/>
          <a:stretch>
            <a:fillRect/>
          </a:stretch>
        </p:blipFill>
        <p:spPr>
          <a:xfrm>
            <a:off x="1446306" y="1010282"/>
            <a:ext cx="6251387" cy="5479229"/>
          </a:xfrm>
          <a:prstGeom prst="rect">
            <a:avLst/>
          </a:prstGeom>
        </p:spPr>
      </p:pic>
    </p:spTree>
    <p:extLst>
      <p:ext uri="{BB962C8B-B14F-4D97-AF65-F5344CB8AC3E}">
        <p14:creationId xmlns:p14="http://schemas.microsoft.com/office/powerpoint/2010/main" val="33529656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459292" y="681883"/>
            <a:ext cx="3348433" cy="1938992"/>
          </a:xfrm>
          <a:prstGeom prst="rect">
            <a:avLst/>
          </a:prstGeom>
          <a:noFill/>
        </p:spPr>
        <p:txBody>
          <a:bodyPr wrap="square" rtlCol="0">
            <a:spAutoFit/>
          </a:bodyPr>
          <a:lstStyle/>
          <a:p>
            <a:r>
              <a:rPr lang="en-US" sz="4000" b="1" i="1" dirty="0">
                <a:solidFill>
                  <a:srgbClr val="E21B35"/>
                </a:solidFill>
                <a:latin typeface="Objektiv Mk1 Black" panose="020B0502020204020203" pitchFamily="34" charset="77"/>
                <a:cs typeface="Objektiv Mk1 Black" panose="020B0502020204020203" pitchFamily="34" charset="77"/>
              </a:rPr>
              <a:t>Part 1- female menstrual health</a:t>
            </a:r>
          </a:p>
        </p:txBody>
      </p:sp>
      <p:graphicFrame>
        <p:nvGraphicFramePr>
          <p:cNvPr id="7" name="Content Placeholder 2">
            <a:extLst>
              <a:ext uri="{FF2B5EF4-FFF2-40B4-BE49-F238E27FC236}">
                <a16:creationId xmlns:a16="http://schemas.microsoft.com/office/drawing/2014/main" id="{81E03F7F-0E97-274D-9CD4-CA8123F68961}"/>
              </a:ext>
            </a:extLst>
          </p:cNvPr>
          <p:cNvGraphicFramePr>
            <a:graphicFrameLocks noGrp="1"/>
          </p:cNvGraphicFramePr>
          <p:nvPr>
            <p:ph idx="1"/>
            <p:extLst>
              <p:ext uri="{D42A27DB-BD31-4B8C-83A1-F6EECF244321}">
                <p14:modId xmlns:p14="http://schemas.microsoft.com/office/powerpoint/2010/main" val="1604633210"/>
              </p:ext>
            </p:extLst>
          </p:nvPr>
        </p:nvGraphicFramePr>
        <p:xfrm>
          <a:off x="2720254" y="1651379"/>
          <a:ext cx="5232046" cy="483555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906603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459292" y="681883"/>
            <a:ext cx="7251693" cy="707886"/>
          </a:xfrm>
          <a:prstGeom prst="rect">
            <a:avLst/>
          </a:prstGeom>
          <a:noFill/>
        </p:spPr>
        <p:txBody>
          <a:bodyPr wrap="square" rtlCol="0">
            <a:spAutoFit/>
          </a:bodyPr>
          <a:lstStyle/>
          <a:p>
            <a:r>
              <a:rPr lang="en-GB" sz="4000" dirty="0">
                <a:solidFill>
                  <a:srgbClr val="E21B35"/>
                </a:solidFill>
                <a:cs typeface="Calibri Light"/>
              </a:rPr>
              <a:t>The menstrual cycle as a vital sign</a:t>
            </a:r>
            <a:endParaRPr lang="en-US" sz="4000" b="1" i="1" dirty="0">
              <a:solidFill>
                <a:srgbClr val="E21B35"/>
              </a:solidFill>
              <a:latin typeface="Objektiv Mk1 Black" panose="020B0502020204020203" pitchFamily="34" charset="77"/>
              <a:cs typeface="Objektiv Mk1 Black" panose="020B0502020204020203" pitchFamily="34" charset="77"/>
            </a:endParaRPr>
          </a:p>
        </p:txBody>
      </p:sp>
      <p:sp>
        <p:nvSpPr>
          <p:cNvPr id="3" name="Content Placeholder 2">
            <a:extLst>
              <a:ext uri="{FF2B5EF4-FFF2-40B4-BE49-F238E27FC236}">
                <a16:creationId xmlns:a16="http://schemas.microsoft.com/office/drawing/2014/main" id="{2FE264C5-49B3-7D4A-AC67-7E9B7565879D}"/>
              </a:ext>
            </a:extLst>
          </p:cNvPr>
          <p:cNvSpPr>
            <a:spLocks noGrp="1"/>
          </p:cNvSpPr>
          <p:nvPr>
            <p:ph idx="1"/>
          </p:nvPr>
        </p:nvSpPr>
        <p:spPr>
          <a:xfrm>
            <a:off x="1119117" y="2165357"/>
            <a:ext cx="6380328" cy="3669566"/>
          </a:xfrm>
        </p:spPr>
        <p:txBody>
          <a:bodyPr>
            <a:normAutofit fontScale="70000" lnSpcReduction="20000"/>
          </a:bodyPr>
          <a:lstStyle/>
          <a:p>
            <a:pPr marL="0" indent="0" algn="ctr">
              <a:spcBef>
                <a:spcPts val="0"/>
              </a:spcBef>
              <a:spcAft>
                <a:spcPts val="600"/>
              </a:spcAft>
              <a:buNone/>
            </a:pPr>
            <a:r>
              <a:rPr lang="en-US" dirty="0">
                <a:solidFill>
                  <a:srgbClr val="164B63"/>
                </a:solidFill>
                <a:latin typeface="Arial" panose="020B0604020202020204" pitchFamily="34" charset="0"/>
                <a:cs typeface="Arial" panose="020B0604020202020204" pitchFamily="34" charset="0"/>
              </a:rPr>
              <a:t>A regular period with only mild symptoms </a:t>
            </a:r>
            <a:r>
              <a:rPr lang="en-US" dirty="0">
                <a:solidFill>
                  <a:srgbClr val="164B63"/>
                </a:solidFill>
                <a:latin typeface="Arial" panose="020B0604020202020204" pitchFamily="34" charset="0"/>
                <a:ea typeface="+mn-lt"/>
                <a:cs typeface="Arial" panose="020B0604020202020204" pitchFamily="34" charset="0"/>
              </a:rPr>
              <a:t>is an important marker of  good underlying health. </a:t>
            </a:r>
            <a:endParaRPr lang="en-US" dirty="0">
              <a:solidFill>
                <a:srgbClr val="164B63"/>
              </a:solidFill>
              <a:latin typeface="Arial" panose="020B0604020202020204" pitchFamily="34" charset="0"/>
              <a:cs typeface="Arial" panose="020B0604020202020204" pitchFamily="34" charset="0"/>
            </a:endParaRPr>
          </a:p>
          <a:p>
            <a:pPr marL="0" indent="0" algn="ctr">
              <a:spcBef>
                <a:spcPts val="0"/>
              </a:spcBef>
              <a:spcAft>
                <a:spcPts val="600"/>
              </a:spcAft>
              <a:buNone/>
            </a:pPr>
            <a:endParaRPr lang="en-US" dirty="0">
              <a:solidFill>
                <a:srgbClr val="164B63"/>
              </a:solidFill>
              <a:ea typeface="+mn-lt"/>
              <a:cs typeface="+mn-lt"/>
            </a:endParaRPr>
          </a:p>
          <a:p>
            <a:pPr marL="0" indent="0" algn="ctr">
              <a:spcBef>
                <a:spcPts val="0"/>
              </a:spcBef>
              <a:spcAft>
                <a:spcPts val="600"/>
              </a:spcAft>
              <a:buNone/>
            </a:pPr>
            <a:endParaRPr lang="en-US" dirty="0">
              <a:solidFill>
                <a:srgbClr val="164B63"/>
              </a:solidFill>
              <a:ea typeface="+mn-lt"/>
              <a:cs typeface="+mn-lt"/>
            </a:endParaRPr>
          </a:p>
          <a:p>
            <a:pPr marL="0" indent="0" algn="ctr">
              <a:spcBef>
                <a:spcPts val="0"/>
              </a:spcBef>
              <a:spcAft>
                <a:spcPts val="600"/>
              </a:spcAft>
              <a:buNone/>
            </a:pPr>
            <a:r>
              <a:rPr lang="en-US" b="1" dirty="0">
                <a:solidFill>
                  <a:srgbClr val="164B63"/>
                </a:solidFill>
                <a:ea typeface="+mn-lt"/>
                <a:cs typeface="+mn-lt"/>
              </a:rPr>
              <a:t>'H</a:t>
            </a:r>
            <a:r>
              <a:rPr lang="en-US" b="1" dirty="0">
                <a:solidFill>
                  <a:srgbClr val="164B63"/>
                </a:solidFill>
                <a:latin typeface="Arial"/>
                <a:ea typeface="+mn-lt"/>
                <a:cs typeface="Arial"/>
              </a:rPr>
              <a:t>aving</a:t>
            </a:r>
            <a:r>
              <a:rPr lang="en-US" b="1" dirty="0">
                <a:solidFill>
                  <a:srgbClr val="164B63"/>
                </a:solidFill>
                <a:latin typeface="Arial"/>
                <a:cs typeface="Arial"/>
              </a:rPr>
              <a:t> a menstrual cycle is like having an extra vital sign - like your pulse or body temperature. Your cycle can tell you when you’re in your usual rhythm, when something is a bit off or when you may have a medical condition that could need treatment. '</a:t>
            </a:r>
            <a:endParaRPr lang="en-GB" dirty="0">
              <a:solidFill>
                <a:srgbClr val="164B63"/>
              </a:solidFill>
              <a:cs typeface="Calibri" panose="020F0502020204030204"/>
            </a:endParaRPr>
          </a:p>
          <a:p>
            <a:endParaRPr lang="en-US" dirty="0">
              <a:solidFill>
                <a:srgbClr val="164B63"/>
              </a:solidFill>
            </a:endParaRPr>
          </a:p>
        </p:txBody>
      </p:sp>
      <p:pic>
        <p:nvPicPr>
          <p:cNvPr id="6" name="Picture 5">
            <a:extLst>
              <a:ext uri="{FF2B5EF4-FFF2-40B4-BE49-F238E27FC236}">
                <a16:creationId xmlns:a16="http://schemas.microsoft.com/office/drawing/2014/main" id="{D41AC0DE-6329-C647-82E7-7A2F9D3B4939}"/>
              </a:ext>
            </a:extLst>
          </p:cNvPr>
          <p:cNvPicPr>
            <a:picLocks noChangeAspect="1"/>
          </p:cNvPicPr>
          <p:nvPr/>
        </p:nvPicPr>
        <p:blipFill>
          <a:blip r:embed="rId3"/>
          <a:stretch>
            <a:fillRect/>
          </a:stretch>
        </p:blipFill>
        <p:spPr>
          <a:xfrm>
            <a:off x="1825456" y="276453"/>
            <a:ext cx="4967650" cy="6305094"/>
          </a:xfrm>
          <a:prstGeom prst="rect">
            <a:avLst/>
          </a:prstGeom>
        </p:spPr>
      </p:pic>
    </p:spTree>
    <p:extLst>
      <p:ext uri="{BB962C8B-B14F-4D97-AF65-F5344CB8AC3E}">
        <p14:creationId xmlns:p14="http://schemas.microsoft.com/office/powerpoint/2010/main" val="1251891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459292" y="681883"/>
            <a:ext cx="5122642" cy="707886"/>
          </a:xfrm>
          <a:prstGeom prst="rect">
            <a:avLst/>
          </a:prstGeom>
          <a:noFill/>
        </p:spPr>
        <p:txBody>
          <a:bodyPr wrap="square" rtlCol="0">
            <a:spAutoFit/>
          </a:bodyPr>
          <a:lstStyle/>
          <a:p>
            <a:r>
              <a:rPr lang="en-US" sz="4000" b="1" i="1" dirty="0">
                <a:solidFill>
                  <a:srgbClr val="E21B35"/>
                </a:solidFill>
                <a:latin typeface="Objektiv Mk1 Black" panose="020B0502020204020203" pitchFamily="34" charset="77"/>
                <a:cs typeface="Objektiv Mk1 Black" panose="020B0502020204020203" pitchFamily="34" charset="77"/>
              </a:rPr>
              <a:t>Menstrual cycle 101</a:t>
            </a:r>
          </a:p>
        </p:txBody>
      </p:sp>
      <p:grpSp>
        <p:nvGrpSpPr>
          <p:cNvPr id="8" name="Group 7">
            <a:extLst>
              <a:ext uri="{FF2B5EF4-FFF2-40B4-BE49-F238E27FC236}">
                <a16:creationId xmlns:a16="http://schemas.microsoft.com/office/drawing/2014/main" id="{F0B6B894-DFA0-E24E-A95A-8B6784235C49}"/>
              </a:ext>
            </a:extLst>
          </p:cNvPr>
          <p:cNvGrpSpPr/>
          <p:nvPr/>
        </p:nvGrpSpPr>
        <p:grpSpPr>
          <a:xfrm>
            <a:off x="459292" y="1973272"/>
            <a:ext cx="9291458" cy="4225837"/>
            <a:chOff x="1211635" y="1685875"/>
            <a:chExt cx="11125620" cy="5050919"/>
          </a:xfrm>
        </p:grpSpPr>
        <p:grpSp>
          <p:nvGrpSpPr>
            <p:cNvPr id="9" name="Group 8">
              <a:extLst>
                <a:ext uri="{FF2B5EF4-FFF2-40B4-BE49-F238E27FC236}">
                  <a16:creationId xmlns:a16="http://schemas.microsoft.com/office/drawing/2014/main" id="{2996CC3A-AC57-5044-BA83-AAD108D50F6F}"/>
                </a:ext>
              </a:extLst>
            </p:cNvPr>
            <p:cNvGrpSpPr/>
            <p:nvPr/>
          </p:nvGrpSpPr>
          <p:grpSpPr>
            <a:xfrm>
              <a:off x="1211635" y="1685875"/>
              <a:ext cx="9148762" cy="4384450"/>
              <a:chOff x="1211635" y="1685875"/>
              <a:chExt cx="9148762" cy="4384450"/>
            </a:xfrm>
          </p:grpSpPr>
          <p:pic>
            <p:nvPicPr>
              <p:cNvPr id="11" name="Picture 6" descr="A close up of a logo&#10;&#10;Description generated with high confidence">
                <a:extLst>
                  <a:ext uri="{FF2B5EF4-FFF2-40B4-BE49-F238E27FC236}">
                    <a16:creationId xmlns:a16="http://schemas.microsoft.com/office/drawing/2014/main" id="{BB22E7D7-BC2A-B64C-944D-9B52518C3A42}"/>
                  </a:ext>
                </a:extLst>
              </p:cNvPr>
              <p:cNvPicPr>
                <a:picLocks noChangeAspect="1"/>
              </p:cNvPicPr>
              <p:nvPr/>
            </p:nvPicPr>
            <p:blipFill>
              <a:blip r:embed="rId3"/>
              <a:stretch>
                <a:fillRect/>
              </a:stretch>
            </p:blipFill>
            <p:spPr>
              <a:xfrm>
                <a:off x="1211635" y="1685875"/>
                <a:ext cx="9148762" cy="4225836"/>
              </a:xfrm>
              <a:prstGeom prst="rect">
                <a:avLst/>
              </a:prstGeom>
            </p:spPr>
          </p:pic>
          <p:pic>
            <p:nvPicPr>
              <p:cNvPr id="12" name="Picture 7" descr="A close up of a logo&#10;&#10;Description generated with very high confidence">
                <a:extLst>
                  <a:ext uri="{FF2B5EF4-FFF2-40B4-BE49-F238E27FC236}">
                    <a16:creationId xmlns:a16="http://schemas.microsoft.com/office/drawing/2014/main" id="{DC9FF789-1503-8240-BA76-CD3A40ED8D61}"/>
                  </a:ext>
                </a:extLst>
              </p:cNvPr>
              <p:cNvPicPr>
                <a:picLocks noChangeAspect="1"/>
              </p:cNvPicPr>
              <p:nvPr/>
            </p:nvPicPr>
            <p:blipFill>
              <a:blip r:embed="rId4"/>
              <a:stretch>
                <a:fillRect/>
              </a:stretch>
            </p:blipFill>
            <p:spPr>
              <a:xfrm>
                <a:off x="2295525" y="5417946"/>
                <a:ext cx="7398543" cy="652379"/>
              </a:xfrm>
              <a:prstGeom prst="rect">
                <a:avLst/>
              </a:prstGeom>
            </p:spPr>
          </p:pic>
        </p:grpSp>
        <p:sp>
          <p:nvSpPr>
            <p:cNvPr id="10" name="TextBox 9">
              <a:extLst>
                <a:ext uri="{FF2B5EF4-FFF2-40B4-BE49-F238E27FC236}">
                  <a16:creationId xmlns:a16="http://schemas.microsoft.com/office/drawing/2014/main" id="{79EF763B-E819-EF40-82E7-CE6687628C4A}"/>
                </a:ext>
              </a:extLst>
            </p:cNvPr>
            <p:cNvSpPr txBox="1"/>
            <p:nvPr/>
          </p:nvSpPr>
          <p:spPr>
            <a:xfrm>
              <a:off x="8736808" y="6367462"/>
              <a:ext cx="360044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t>Figure adapted from helloclue.com</a:t>
              </a:r>
            </a:p>
          </p:txBody>
        </p:sp>
      </p:grpSp>
      <p:grpSp>
        <p:nvGrpSpPr>
          <p:cNvPr id="13" name="Group 12">
            <a:extLst>
              <a:ext uri="{FF2B5EF4-FFF2-40B4-BE49-F238E27FC236}">
                <a16:creationId xmlns:a16="http://schemas.microsoft.com/office/drawing/2014/main" id="{6CCC7E8D-B0C7-9C47-ACFD-58F005A156D0}"/>
              </a:ext>
            </a:extLst>
          </p:cNvPr>
          <p:cNvGrpSpPr/>
          <p:nvPr/>
        </p:nvGrpSpPr>
        <p:grpSpPr>
          <a:xfrm>
            <a:off x="0" y="3089317"/>
            <a:ext cx="1515826" cy="620713"/>
            <a:chOff x="80962" y="3331368"/>
            <a:chExt cx="1671637" cy="566738"/>
          </a:xfrm>
        </p:grpSpPr>
        <p:sp>
          <p:nvSpPr>
            <p:cNvPr id="14" name="TextBox 13">
              <a:extLst>
                <a:ext uri="{FF2B5EF4-FFF2-40B4-BE49-F238E27FC236}">
                  <a16:creationId xmlns:a16="http://schemas.microsoft.com/office/drawing/2014/main" id="{1C8D459D-F2B4-F641-994B-AAC795C00FCD}"/>
                </a:ext>
              </a:extLst>
            </p:cNvPr>
            <p:cNvSpPr txBox="1"/>
            <p:nvPr/>
          </p:nvSpPr>
          <p:spPr>
            <a:xfrm>
              <a:off x="80962" y="3331368"/>
              <a:ext cx="1671637" cy="5339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600" dirty="0">
                  <a:cs typeface="Calibri"/>
                </a:rPr>
                <a:t>Cramps</a:t>
              </a:r>
              <a:endParaRPr lang="en-GB" sz="1600" dirty="0"/>
            </a:p>
            <a:p>
              <a:pPr algn="l"/>
              <a:r>
                <a:rPr lang="en-GB" sz="1600" dirty="0"/>
                <a:t>Bleeding</a:t>
              </a:r>
              <a:endParaRPr lang="en-GB" sz="1600" dirty="0">
                <a:cs typeface="Calibri"/>
              </a:endParaRPr>
            </a:p>
          </p:txBody>
        </p:sp>
        <p:cxnSp>
          <p:nvCxnSpPr>
            <p:cNvPr id="15" name="Straight Arrow Connector 14">
              <a:extLst>
                <a:ext uri="{FF2B5EF4-FFF2-40B4-BE49-F238E27FC236}">
                  <a16:creationId xmlns:a16="http://schemas.microsoft.com/office/drawing/2014/main" id="{6FB97737-AB66-964E-B107-DBC0F00BBEA3}"/>
                </a:ext>
              </a:extLst>
            </p:cNvPr>
            <p:cNvCxnSpPr/>
            <p:nvPr/>
          </p:nvCxnSpPr>
          <p:spPr>
            <a:xfrm>
              <a:off x="1042987" y="3567112"/>
              <a:ext cx="521493" cy="33099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16" name="Group 15">
            <a:extLst>
              <a:ext uri="{FF2B5EF4-FFF2-40B4-BE49-F238E27FC236}">
                <a16:creationId xmlns:a16="http://schemas.microsoft.com/office/drawing/2014/main" id="{47D7CA19-EAE9-7144-82BC-F277F1C2BAC4}"/>
              </a:ext>
            </a:extLst>
          </p:cNvPr>
          <p:cNvGrpSpPr/>
          <p:nvPr/>
        </p:nvGrpSpPr>
        <p:grpSpPr>
          <a:xfrm>
            <a:off x="2266690" y="1754738"/>
            <a:ext cx="2743200" cy="1378322"/>
            <a:chOff x="3617819" y="1672478"/>
            <a:chExt cx="2743200" cy="1378322"/>
          </a:xfrm>
        </p:grpSpPr>
        <p:cxnSp>
          <p:nvCxnSpPr>
            <p:cNvPr id="17" name="Straight Arrow Connector 16">
              <a:extLst>
                <a:ext uri="{FF2B5EF4-FFF2-40B4-BE49-F238E27FC236}">
                  <a16:creationId xmlns:a16="http://schemas.microsoft.com/office/drawing/2014/main" id="{346BFE06-93DA-EB4A-95D5-A09A70DCAA89}"/>
                </a:ext>
              </a:extLst>
            </p:cNvPr>
            <p:cNvCxnSpPr>
              <a:cxnSpLocks/>
            </p:cNvCxnSpPr>
            <p:nvPr/>
          </p:nvCxnSpPr>
          <p:spPr>
            <a:xfrm>
              <a:off x="4677895" y="2190189"/>
              <a:ext cx="268941" cy="86061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FDF73053-1B91-1142-962D-F1A617E6DBBD}"/>
                </a:ext>
              </a:extLst>
            </p:cNvPr>
            <p:cNvSpPr txBox="1"/>
            <p:nvPr/>
          </p:nvSpPr>
          <p:spPr>
            <a:xfrm>
              <a:off x="3617819" y="1672478"/>
              <a:ext cx="274320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600" dirty="0"/>
                <a:t>Feeling strong &amp; energised</a:t>
              </a:r>
            </a:p>
          </p:txBody>
        </p:sp>
      </p:grpSp>
      <p:grpSp>
        <p:nvGrpSpPr>
          <p:cNvPr id="19" name="Group 18">
            <a:extLst>
              <a:ext uri="{FF2B5EF4-FFF2-40B4-BE49-F238E27FC236}">
                <a16:creationId xmlns:a16="http://schemas.microsoft.com/office/drawing/2014/main" id="{A1F64803-D01D-134A-B95B-322594D7B51F}"/>
              </a:ext>
            </a:extLst>
          </p:cNvPr>
          <p:cNvGrpSpPr/>
          <p:nvPr/>
        </p:nvGrpSpPr>
        <p:grpSpPr>
          <a:xfrm>
            <a:off x="6195732" y="1463338"/>
            <a:ext cx="2948268" cy="1646142"/>
            <a:chOff x="8012766" y="1530164"/>
            <a:chExt cx="2948268" cy="1646142"/>
          </a:xfrm>
        </p:grpSpPr>
        <p:cxnSp>
          <p:nvCxnSpPr>
            <p:cNvPr id="20" name="Straight Arrow Connector 19">
              <a:extLst>
                <a:ext uri="{FF2B5EF4-FFF2-40B4-BE49-F238E27FC236}">
                  <a16:creationId xmlns:a16="http://schemas.microsoft.com/office/drawing/2014/main" id="{EBE38BEC-B3D4-9F47-AD6D-A3C42A7E7DA9}"/>
                </a:ext>
              </a:extLst>
            </p:cNvPr>
            <p:cNvCxnSpPr>
              <a:cxnSpLocks/>
            </p:cNvCxnSpPr>
            <p:nvPr/>
          </p:nvCxnSpPr>
          <p:spPr>
            <a:xfrm flipH="1">
              <a:off x="8012766" y="2235013"/>
              <a:ext cx="537883" cy="94129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29761A72-A16F-2A49-A02E-349CC06F9AF8}"/>
                </a:ext>
              </a:extLst>
            </p:cNvPr>
            <p:cNvSpPr txBox="1"/>
            <p:nvPr/>
          </p:nvSpPr>
          <p:spPr>
            <a:xfrm>
              <a:off x="8217834" y="1530164"/>
              <a:ext cx="274320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1600" dirty="0"/>
                <a:t>Clumsy</a:t>
              </a:r>
            </a:p>
            <a:p>
              <a:r>
                <a:rPr lang="en-GB" sz="1600" dirty="0">
                  <a:cs typeface="Calibri"/>
                </a:rPr>
                <a:t>Food cravings</a:t>
              </a:r>
            </a:p>
          </p:txBody>
        </p:sp>
      </p:grpSp>
      <p:grpSp>
        <p:nvGrpSpPr>
          <p:cNvPr id="22" name="Group 21">
            <a:extLst>
              <a:ext uri="{FF2B5EF4-FFF2-40B4-BE49-F238E27FC236}">
                <a16:creationId xmlns:a16="http://schemas.microsoft.com/office/drawing/2014/main" id="{5E591802-602A-C84D-AAD7-7A9EF90454F3}"/>
              </a:ext>
            </a:extLst>
          </p:cNvPr>
          <p:cNvGrpSpPr/>
          <p:nvPr/>
        </p:nvGrpSpPr>
        <p:grpSpPr>
          <a:xfrm>
            <a:off x="6592084" y="2133120"/>
            <a:ext cx="2593988" cy="1323439"/>
            <a:chOff x="8694084" y="1853453"/>
            <a:chExt cx="3818404" cy="1461118"/>
          </a:xfrm>
        </p:grpSpPr>
        <p:cxnSp>
          <p:nvCxnSpPr>
            <p:cNvPr id="23" name="Straight Arrow Connector 22">
              <a:extLst>
                <a:ext uri="{FF2B5EF4-FFF2-40B4-BE49-F238E27FC236}">
                  <a16:creationId xmlns:a16="http://schemas.microsoft.com/office/drawing/2014/main" id="{145AA715-7E2C-9942-8D04-08084E3ECD4A}"/>
                </a:ext>
              </a:extLst>
            </p:cNvPr>
            <p:cNvCxnSpPr/>
            <p:nvPr/>
          </p:nvCxnSpPr>
          <p:spPr>
            <a:xfrm flipH="1">
              <a:off x="8694084" y="2477060"/>
              <a:ext cx="986116" cy="7620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581717C1-54E8-4044-AF23-DD92E001AF2C}"/>
                </a:ext>
              </a:extLst>
            </p:cNvPr>
            <p:cNvSpPr txBox="1"/>
            <p:nvPr/>
          </p:nvSpPr>
          <p:spPr>
            <a:xfrm>
              <a:off x="9769288" y="1853453"/>
              <a:ext cx="2743200" cy="14611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600" dirty="0"/>
                <a:t>Decreased motivation</a:t>
              </a:r>
              <a:endParaRPr lang="en-US" sz="1600" dirty="0"/>
            </a:p>
            <a:p>
              <a:r>
                <a:rPr lang="en-GB" sz="1600" dirty="0">
                  <a:cs typeface="Calibri"/>
                </a:rPr>
                <a:t>Lethargic</a:t>
              </a:r>
            </a:p>
            <a:p>
              <a:r>
                <a:rPr lang="en-GB" sz="1600" dirty="0">
                  <a:cs typeface="Calibri"/>
                </a:rPr>
                <a:t>Moody</a:t>
              </a:r>
            </a:p>
            <a:p>
              <a:r>
                <a:rPr lang="en-GB" sz="1600" dirty="0">
                  <a:cs typeface="Calibri"/>
                </a:rPr>
                <a:t>Irritable</a:t>
              </a:r>
            </a:p>
          </p:txBody>
        </p:sp>
      </p:grpSp>
      <p:grpSp>
        <p:nvGrpSpPr>
          <p:cNvPr id="25" name="Group 24">
            <a:extLst>
              <a:ext uri="{FF2B5EF4-FFF2-40B4-BE49-F238E27FC236}">
                <a16:creationId xmlns:a16="http://schemas.microsoft.com/office/drawing/2014/main" id="{8BAA1757-AA45-A942-B964-11DD95761969}"/>
              </a:ext>
            </a:extLst>
          </p:cNvPr>
          <p:cNvGrpSpPr/>
          <p:nvPr/>
        </p:nvGrpSpPr>
        <p:grpSpPr>
          <a:xfrm>
            <a:off x="7158737" y="3495548"/>
            <a:ext cx="2428239" cy="1077218"/>
            <a:chOff x="8963025" y="3197038"/>
            <a:chExt cx="3763495" cy="1330962"/>
          </a:xfrm>
        </p:grpSpPr>
        <p:cxnSp>
          <p:nvCxnSpPr>
            <p:cNvPr id="26" name="Straight Arrow Connector 25">
              <a:extLst>
                <a:ext uri="{FF2B5EF4-FFF2-40B4-BE49-F238E27FC236}">
                  <a16:creationId xmlns:a16="http://schemas.microsoft.com/office/drawing/2014/main" id="{D853BFE8-E756-844E-92A3-DA9239BB8DD5}"/>
                </a:ext>
              </a:extLst>
            </p:cNvPr>
            <p:cNvCxnSpPr>
              <a:cxnSpLocks/>
            </p:cNvCxnSpPr>
            <p:nvPr/>
          </p:nvCxnSpPr>
          <p:spPr>
            <a:xfrm flipH="1">
              <a:off x="8963025" y="3373530"/>
              <a:ext cx="905435" cy="31376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686266D9-D789-204D-9C0E-3E92560D3C8B}"/>
                </a:ext>
              </a:extLst>
            </p:cNvPr>
            <p:cNvSpPr txBox="1"/>
            <p:nvPr/>
          </p:nvSpPr>
          <p:spPr>
            <a:xfrm>
              <a:off x="9983320" y="3197038"/>
              <a:ext cx="2743200" cy="133096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600" dirty="0"/>
                <a:t>GI disturbance</a:t>
              </a:r>
              <a:endParaRPr lang="en-US" sz="1600" dirty="0"/>
            </a:p>
            <a:p>
              <a:r>
                <a:rPr lang="en-GB" sz="1600" dirty="0">
                  <a:cs typeface="Calibri"/>
                </a:rPr>
                <a:t>Weight gain</a:t>
              </a:r>
            </a:p>
            <a:p>
              <a:r>
                <a:rPr lang="en-GB" sz="1600" dirty="0">
                  <a:cs typeface="Calibri"/>
                </a:rPr>
                <a:t>Bloating</a:t>
              </a:r>
            </a:p>
            <a:p>
              <a:r>
                <a:rPr lang="en-GB" sz="1600" dirty="0">
                  <a:cs typeface="Calibri"/>
                </a:rPr>
                <a:t>cramps</a:t>
              </a:r>
            </a:p>
          </p:txBody>
        </p:sp>
      </p:grpSp>
      <p:graphicFrame>
        <p:nvGraphicFramePr>
          <p:cNvPr id="28" name="Table 27">
            <a:extLst>
              <a:ext uri="{FF2B5EF4-FFF2-40B4-BE49-F238E27FC236}">
                <a16:creationId xmlns:a16="http://schemas.microsoft.com/office/drawing/2014/main" id="{ACD69BD5-9F36-D74F-9AB4-7F53E4158483}"/>
              </a:ext>
            </a:extLst>
          </p:cNvPr>
          <p:cNvGraphicFramePr>
            <a:graphicFrameLocks noGrp="1"/>
          </p:cNvGraphicFramePr>
          <p:nvPr>
            <p:extLst>
              <p:ext uri="{D42A27DB-BD31-4B8C-83A1-F6EECF244321}">
                <p14:modId xmlns:p14="http://schemas.microsoft.com/office/powerpoint/2010/main" val="3999201589"/>
              </p:ext>
            </p:extLst>
          </p:nvPr>
        </p:nvGraphicFramePr>
        <p:xfrm>
          <a:off x="352651" y="1726937"/>
          <a:ext cx="8438698" cy="4225836"/>
        </p:xfrm>
        <a:graphic>
          <a:graphicData uri="http://schemas.openxmlformats.org/drawingml/2006/table">
            <a:tbl>
              <a:tblPr firstRow="1" bandRow="1">
                <a:tableStyleId>{5C22544A-7EE6-4342-B048-85BDC9FD1C3A}</a:tableStyleId>
              </a:tblPr>
              <a:tblGrid>
                <a:gridCol w="2255757">
                  <a:extLst>
                    <a:ext uri="{9D8B030D-6E8A-4147-A177-3AD203B41FA5}">
                      <a16:colId xmlns:a16="http://schemas.microsoft.com/office/drawing/2014/main" val="4139576189"/>
                    </a:ext>
                  </a:extLst>
                </a:gridCol>
                <a:gridCol w="1679676">
                  <a:extLst>
                    <a:ext uri="{9D8B030D-6E8A-4147-A177-3AD203B41FA5}">
                      <a16:colId xmlns:a16="http://schemas.microsoft.com/office/drawing/2014/main" val="4015066817"/>
                    </a:ext>
                  </a:extLst>
                </a:gridCol>
                <a:gridCol w="4503265">
                  <a:extLst>
                    <a:ext uri="{9D8B030D-6E8A-4147-A177-3AD203B41FA5}">
                      <a16:colId xmlns:a16="http://schemas.microsoft.com/office/drawing/2014/main" val="1911583146"/>
                    </a:ext>
                  </a:extLst>
                </a:gridCol>
              </a:tblGrid>
              <a:tr h="344835">
                <a:tc>
                  <a:txBody>
                    <a:bodyPr/>
                    <a:lstStyle/>
                    <a:p>
                      <a:pPr marL="0" algn="ctr" rtl="0" eaLnBrk="1" latinLnBrk="0" hangingPunct="1">
                        <a:spcBef>
                          <a:spcPts val="0"/>
                        </a:spcBef>
                        <a:spcAft>
                          <a:spcPts val="0"/>
                        </a:spcAft>
                      </a:pPr>
                      <a:r>
                        <a:rPr lang="en-GB" sz="1400" kern="1200">
                          <a:effectLst/>
                        </a:rPr>
                        <a:t>Hormone</a:t>
                      </a:r>
                      <a:endParaRPr lang="en-GB" sz="1400">
                        <a:effectLst/>
                      </a:endParaRPr>
                    </a:p>
                  </a:txBody>
                  <a:tcPr marL="0" marR="0" marT="0" marB="0" anchor="ctr"/>
                </a:tc>
                <a:tc>
                  <a:txBody>
                    <a:bodyPr/>
                    <a:lstStyle/>
                    <a:p>
                      <a:pPr marL="0" algn="ctr" rtl="0" eaLnBrk="1" latinLnBrk="0" hangingPunct="1">
                        <a:spcBef>
                          <a:spcPts val="0"/>
                        </a:spcBef>
                        <a:spcAft>
                          <a:spcPts val="0"/>
                        </a:spcAft>
                      </a:pPr>
                      <a:r>
                        <a:rPr lang="en-GB" sz="1400" kern="1200">
                          <a:effectLst/>
                        </a:rPr>
                        <a:t>Produced</a:t>
                      </a:r>
                      <a:endParaRPr lang="en-GB" sz="1400">
                        <a:effectLst/>
                      </a:endParaRPr>
                    </a:p>
                  </a:txBody>
                  <a:tcPr marL="0" marR="0" marT="0" marB="0" anchor="ctr"/>
                </a:tc>
                <a:tc>
                  <a:txBody>
                    <a:bodyPr/>
                    <a:lstStyle/>
                    <a:p>
                      <a:pPr marL="0" algn="ctr" rtl="0" eaLnBrk="1" latinLnBrk="0" hangingPunct="1">
                        <a:spcBef>
                          <a:spcPts val="0"/>
                        </a:spcBef>
                        <a:spcAft>
                          <a:spcPts val="0"/>
                        </a:spcAft>
                      </a:pPr>
                      <a:r>
                        <a:rPr lang="en-GB" sz="1400" kern="1200">
                          <a:effectLst/>
                        </a:rPr>
                        <a:t>Role</a:t>
                      </a:r>
                      <a:endParaRPr lang="en-GB" sz="1400">
                        <a:effectLst/>
                      </a:endParaRPr>
                    </a:p>
                  </a:txBody>
                  <a:tcPr marL="0" marR="0" marT="0" marB="0" anchor="ctr"/>
                </a:tc>
                <a:extLst>
                  <a:ext uri="{0D108BD9-81ED-4DB2-BD59-A6C34878D82A}">
                    <a16:rowId xmlns:a16="http://schemas.microsoft.com/office/drawing/2014/main" val="3969352828"/>
                  </a:ext>
                </a:extLst>
              </a:tr>
              <a:tr h="1052308">
                <a:tc>
                  <a:txBody>
                    <a:bodyPr/>
                    <a:lstStyle/>
                    <a:p>
                      <a:pPr marL="0" algn="l" rtl="0" eaLnBrk="1" latinLnBrk="0" hangingPunct="1">
                        <a:spcBef>
                          <a:spcPts val="0"/>
                        </a:spcBef>
                        <a:spcAft>
                          <a:spcPts val="0"/>
                        </a:spcAft>
                      </a:pPr>
                      <a:r>
                        <a:rPr lang="en-GB" sz="1400" kern="1200">
                          <a:effectLst/>
                        </a:rPr>
                        <a:t>FSH (follicle stimulating hormone)</a:t>
                      </a:r>
                      <a:endParaRPr lang="en-GB" sz="1400">
                        <a:effectLst/>
                      </a:endParaRPr>
                    </a:p>
                  </a:txBody>
                  <a:tcPr marL="0" marR="0" marT="0" marB="0" anchor="ctr"/>
                </a:tc>
                <a:tc>
                  <a:txBody>
                    <a:bodyPr/>
                    <a:lstStyle/>
                    <a:p>
                      <a:pPr marL="0" algn="l" rtl="0" eaLnBrk="1" latinLnBrk="0" hangingPunct="1">
                        <a:spcBef>
                          <a:spcPts val="0"/>
                        </a:spcBef>
                        <a:spcAft>
                          <a:spcPts val="0"/>
                        </a:spcAft>
                      </a:pPr>
                      <a:r>
                        <a:rPr lang="en-GB" sz="1400" kern="1200">
                          <a:effectLst/>
                        </a:rPr>
                        <a:t>Pituitary gland</a:t>
                      </a:r>
                      <a:endParaRPr lang="en-GB" sz="1400">
                        <a:effectLst/>
                      </a:endParaRPr>
                    </a:p>
                  </a:txBody>
                  <a:tcPr marL="0" marR="0" marT="0" marB="0" anchor="ctr"/>
                </a:tc>
                <a:tc>
                  <a:txBody>
                    <a:bodyPr/>
                    <a:lstStyle/>
                    <a:p>
                      <a:pPr marL="0" algn="l" rtl="0" eaLnBrk="1" latinLnBrk="0" hangingPunct="1">
                        <a:spcBef>
                          <a:spcPts val="0"/>
                        </a:spcBef>
                        <a:spcAft>
                          <a:spcPts val="0"/>
                        </a:spcAft>
                      </a:pPr>
                      <a:r>
                        <a:rPr lang="en-GB" sz="1400" kern="1200">
                          <a:effectLst/>
                        </a:rPr>
                        <a:t>Causes an egg to mature in an ovary. Stimulates the ovaries to release oestrogen</a:t>
                      </a:r>
                      <a:endParaRPr lang="en-GB" sz="1400">
                        <a:effectLst/>
                      </a:endParaRPr>
                    </a:p>
                  </a:txBody>
                  <a:tcPr marL="0" marR="0" marT="0" marB="0" anchor="ctr"/>
                </a:tc>
                <a:extLst>
                  <a:ext uri="{0D108BD9-81ED-4DB2-BD59-A6C34878D82A}">
                    <a16:rowId xmlns:a16="http://schemas.microsoft.com/office/drawing/2014/main" val="1094070418"/>
                  </a:ext>
                </a:extLst>
              </a:tr>
              <a:tr h="1224127">
                <a:tc>
                  <a:txBody>
                    <a:bodyPr/>
                    <a:lstStyle/>
                    <a:p>
                      <a:pPr marL="0" algn="l" rtl="0" eaLnBrk="1" latinLnBrk="0" hangingPunct="1">
                        <a:spcBef>
                          <a:spcPts val="0"/>
                        </a:spcBef>
                        <a:spcAft>
                          <a:spcPts val="0"/>
                        </a:spcAft>
                      </a:pPr>
                      <a:r>
                        <a:rPr lang="en-GB" sz="1400" kern="1200">
                          <a:effectLst/>
                        </a:rPr>
                        <a:t>Oestrogen</a:t>
                      </a:r>
                      <a:endParaRPr lang="en-GB" sz="1400">
                        <a:effectLst/>
                      </a:endParaRPr>
                    </a:p>
                  </a:txBody>
                  <a:tcPr marL="0" marR="0" marT="0" marB="0" anchor="ctr"/>
                </a:tc>
                <a:tc>
                  <a:txBody>
                    <a:bodyPr/>
                    <a:lstStyle/>
                    <a:p>
                      <a:pPr marL="0" algn="l" rtl="0" eaLnBrk="1" latinLnBrk="0" hangingPunct="1">
                        <a:spcBef>
                          <a:spcPts val="0"/>
                        </a:spcBef>
                        <a:spcAft>
                          <a:spcPts val="0"/>
                        </a:spcAft>
                      </a:pPr>
                      <a:r>
                        <a:rPr lang="en-GB" sz="1400" kern="1200">
                          <a:effectLst/>
                        </a:rPr>
                        <a:t>Ovaries</a:t>
                      </a:r>
                      <a:endParaRPr lang="en-GB" sz="1400">
                        <a:effectLst/>
                      </a:endParaRPr>
                    </a:p>
                  </a:txBody>
                  <a:tcPr marL="0" marR="0" marT="0" marB="0" anchor="ctr"/>
                </a:tc>
                <a:tc>
                  <a:txBody>
                    <a:bodyPr/>
                    <a:lstStyle/>
                    <a:p>
                      <a:pPr marL="0" algn="l" rtl="0" eaLnBrk="1" latinLnBrk="0" hangingPunct="1">
                        <a:spcBef>
                          <a:spcPts val="0"/>
                        </a:spcBef>
                        <a:spcAft>
                          <a:spcPts val="0"/>
                        </a:spcAft>
                      </a:pPr>
                      <a:r>
                        <a:rPr lang="en-GB" sz="1400" kern="1200">
                          <a:effectLst/>
                        </a:rPr>
                        <a:t>Stops FSH being produced (so that only one egg matures in a cycle). Repairs, thickens and maintains the uterus lining. Stimulates the pituitary gland to release LH.</a:t>
                      </a:r>
                      <a:endParaRPr lang="en-GB" sz="1400">
                        <a:effectLst/>
                      </a:endParaRPr>
                    </a:p>
                  </a:txBody>
                  <a:tcPr marL="0" marR="0" marT="0" marB="0" anchor="ctr"/>
                </a:tc>
                <a:extLst>
                  <a:ext uri="{0D108BD9-81ED-4DB2-BD59-A6C34878D82A}">
                    <a16:rowId xmlns:a16="http://schemas.microsoft.com/office/drawing/2014/main" val="3680927460"/>
                  </a:ext>
                </a:extLst>
              </a:tr>
              <a:tr h="812483">
                <a:tc>
                  <a:txBody>
                    <a:bodyPr/>
                    <a:lstStyle/>
                    <a:p>
                      <a:pPr marL="0" algn="l" rtl="0" eaLnBrk="1" latinLnBrk="0" hangingPunct="1">
                        <a:spcBef>
                          <a:spcPts val="0"/>
                        </a:spcBef>
                        <a:spcAft>
                          <a:spcPts val="0"/>
                        </a:spcAft>
                      </a:pPr>
                      <a:r>
                        <a:rPr lang="en-GB" sz="1400" kern="1200">
                          <a:effectLst/>
                        </a:rPr>
                        <a:t>LH (luteinising hormone)</a:t>
                      </a:r>
                      <a:endParaRPr lang="en-GB" sz="1400">
                        <a:effectLst/>
                      </a:endParaRPr>
                    </a:p>
                  </a:txBody>
                  <a:tcPr marL="0" marR="0" marT="0" marB="0" anchor="ctr"/>
                </a:tc>
                <a:tc>
                  <a:txBody>
                    <a:bodyPr/>
                    <a:lstStyle/>
                    <a:p>
                      <a:pPr marL="0" algn="l" rtl="0" eaLnBrk="1" latinLnBrk="0" hangingPunct="1">
                        <a:spcBef>
                          <a:spcPts val="0"/>
                        </a:spcBef>
                        <a:spcAft>
                          <a:spcPts val="0"/>
                        </a:spcAft>
                      </a:pPr>
                      <a:r>
                        <a:rPr lang="en-GB" sz="1400" kern="1200">
                          <a:effectLst/>
                        </a:rPr>
                        <a:t>Pituitary gland</a:t>
                      </a:r>
                      <a:endParaRPr lang="en-GB" sz="1400">
                        <a:effectLst/>
                      </a:endParaRPr>
                    </a:p>
                  </a:txBody>
                  <a:tcPr marL="0" marR="0" marT="0" marB="0" anchor="ctr"/>
                </a:tc>
                <a:tc>
                  <a:txBody>
                    <a:bodyPr/>
                    <a:lstStyle/>
                    <a:p>
                      <a:pPr marL="0" algn="l" rtl="0" eaLnBrk="1" latinLnBrk="0" hangingPunct="1">
                        <a:spcBef>
                          <a:spcPts val="0"/>
                        </a:spcBef>
                        <a:spcAft>
                          <a:spcPts val="0"/>
                        </a:spcAft>
                      </a:pPr>
                      <a:r>
                        <a:rPr lang="en-GB" sz="1400" kern="1200">
                          <a:effectLst/>
                        </a:rPr>
                        <a:t>Triggers ovulation (the release of a mature egg)</a:t>
                      </a:r>
                      <a:endParaRPr lang="en-GB" sz="1400">
                        <a:effectLst/>
                      </a:endParaRPr>
                    </a:p>
                  </a:txBody>
                  <a:tcPr marL="0" marR="0" marT="0" marB="0" anchor="ctr"/>
                </a:tc>
                <a:extLst>
                  <a:ext uri="{0D108BD9-81ED-4DB2-BD59-A6C34878D82A}">
                    <a16:rowId xmlns:a16="http://schemas.microsoft.com/office/drawing/2014/main" val="4089581367"/>
                  </a:ext>
                </a:extLst>
              </a:tr>
              <a:tr h="792083">
                <a:tc>
                  <a:txBody>
                    <a:bodyPr/>
                    <a:lstStyle/>
                    <a:p>
                      <a:pPr marL="0" algn="l" rtl="0" eaLnBrk="1" latinLnBrk="0" hangingPunct="1">
                        <a:spcBef>
                          <a:spcPts val="0"/>
                        </a:spcBef>
                        <a:spcAft>
                          <a:spcPts val="0"/>
                        </a:spcAft>
                      </a:pPr>
                      <a:r>
                        <a:rPr lang="en-GB" sz="1400" kern="1200">
                          <a:effectLst/>
                        </a:rPr>
                        <a:t>Progesterone</a:t>
                      </a:r>
                      <a:endParaRPr lang="en-GB" sz="1400">
                        <a:effectLst/>
                      </a:endParaRPr>
                    </a:p>
                  </a:txBody>
                  <a:tcPr marL="0" marR="0" marT="0" marB="0" anchor="ctr"/>
                </a:tc>
                <a:tc>
                  <a:txBody>
                    <a:bodyPr/>
                    <a:lstStyle/>
                    <a:p>
                      <a:pPr marL="0" algn="l" rtl="0" eaLnBrk="1" latinLnBrk="0" hangingPunct="1">
                        <a:spcBef>
                          <a:spcPts val="0"/>
                        </a:spcBef>
                        <a:spcAft>
                          <a:spcPts val="0"/>
                        </a:spcAft>
                      </a:pPr>
                      <a:r>
                        <a:rPr lang="en-GB" sz="1400" kern="1200">
                          <a:effectLst/>
                        </a:rPr>
                        <a:t>Ovaries</a:t>
                      </a:r>
                      <a:endParaRPr lang="en-GB" sz="1400">
                        <a:effectLst/>
                      </a:endParaRPr>
                    </a:p>
                  </a:txBody>
                  <a:tcPr marL="0" marR="0" marT="0" marB="0" anchor="ctr"/>
                </a:tc>
                <a:tc>
                  <a:txBody>
                    <a:bodyPr/>
                    <a:lstStyle/>
                    <a:p>
                      <a:pPr marL="0" algn="l" rtl="0" eaLnBrk="1" latinLnBrk="0" hangingPunct="1">
                        <a:spcBef>
                          <a:spcPts val="0"/>
                        </a:spcBef>
                        <a:spcAft>
                          <a:spcPts val="0"/>
                        </a:spcAft>
                      </a:pPr>
                      <a:r>
                        <a:rPr lang="en-GB" sz="1400" kern="1200" dirty="0">
                          <a:effectLst/>
                        </a:rPr>
                        <a:t>Maintains the lining of the uterus during the middle part of the menstrual cycle and during pregnancy.</a:t>
                      </a:r>
                      <a:endParaRPr lang="en-GB" sz="1400" dirty="0">
                        <a:effectLst/>
                      </a:endParaRPr>
                    </a:p>
                  </a:txBody>
                  <a:tcPr marL="0" marR="0" marT="0" marB="0" anchor="ctr"/>
                </a:tc>
                <a:extLst>
                  <a:ext uri="{0D108BD9-81ED-4DB2-BD59-A6C34878D82A}">
                    <a16:rowId xmlns:a16="http://schemas.microsoft.com/office/drawing/2014/main" val="2050407420"/>
                  </a:ext>
                </a:extLst>
              </a:tr>
            </a:tbl>
          </a:graphicData>
        </a:graphic>
      </p:graphicFrame>
    </p:spTree>
    <p:extLst>
      <p:ext uri="{BB962C8B-B14F-4D97-AF65-F5344CB8AC3E}">
        <p14:creationId xmlns:p14="http://schemas.microsoft.com/office/powerpoint/2010/main" val="3181393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2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CABF0FC-DCFD-B740-BD47-01AFB448D51E}"/>
              </a:ext>
            </a:extLst>
          </p:cNvPr>
          <p:cNvSpPr txBox="1"/>
          <p:nvPr/>
        </p:nvSpPr>
        <p:spPr>
          <a:xfrm>
            <a:off x="418349" y="327940"/>
            <a:ext cx="5122642" cy="1323439"/>
          </a:xfrm>
          <a:prstGeom prst="rect">
            <a:avLst/>
          </a:prstGeom>
          <a:noFill/>
        </p:spPr>
        <p:txBody>
          <a:bodyPr wrap="square" rtlCol="0">
            <a:spAutoFit/>
          </a:bodyPr>
          <a:lstStyle/>
          <a:p>
            <a:r>
              <a:rPr lang="en-US" sz="4000" b="1" i="1" dirty="0">
                <a:solidFill>
                  <a:srgbClr val="E21B35"/>
                </a:solidFill>
                <a:latin typeface="Objektiv Mk1 Black" panose="020B0502020204020203" pitchFamily="34" charset="77"/>
                <a:cs typeface="Objektiv Mk1 Black" panose="020B0502020204020203" pitchFamily="34" charset="77"/>
              </a:rPr>
              <a:t>Influence on health and wellbeing</a:t>
            </a:r>
          </a:p>
        </p:txBody>
      </p:sp>
      <p:grpSp>
        <p:nvGrpSpPr>
          <p:cNvPr id="8" name="Group 7">
            <a:extLst>
              <a:ext uri="{FF2B5EF4-FFF2-40B4-BE49-F238E27FC236}">
                <a16:creationId xmlns:a16="http://schemas.microsoft.com/office/drawing/2014/main" id="{6BA34318-B1AE-6945-8D2B-7AB2D6A7C2B2}"/>
              </a:ext>
            </a:extLst>
          </p:cNvPr>
          <p:cNvGrpSpPr/>
          <p:nvPr/>
        </p:nvGrpSpPr>
        <p:grpSpPr>
          <a:xfrm>
            <a:off x="65191" y="2415825"/>
            <a:ext cx="8492274" cy="2026350"/>
            <a:chOff x="236009" y="3471934"/>
            <a:chExt cx="11483108" cy="2706584"/>
          </a:xfrm>
        </p:grpSpPr>
        <p:sp>
          <p:nvSpPr>
            <p:cNvPr id="9" name="TextBox 1">
              <a:extLst>
                <a:ext uri="{FF2B5EF4-FFF2-40B4-BE49-F238E27FC236}">
                  <a16:creationId xmlns:a16="http://schemas.microsoft.com/office/drawing/2014/main" id="{E6755B32-C3B9-0842-833A-3F070D290121}"/>
                </a:ext>
              </a:extLst>
            </p:cNvPr>
            <p:cNvSpPr txBox="1"/>
            <p:nvPr/>
          </p:nvSpPr>
          <p:spPr>
            <a:xfrm>
              <a:off x="236009" y="4855080"/>
              <a:ext cx="3470561" cy="83099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normAutofit fontScale="92500" lnSpcReduction="100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90000"/>
                </a:lnSpc>
                <a:spcAft>
                  <a:spcPts val="600"/>
                </a:spcAft>
              </a:pPr>
              <a:r>
                <a:rPr lang="en-US" sz="1300" b="1" dirty="0">
                  <a:solidFill>
                    <a:srgbClr val="164B63"/>
                  </a:solidFill>
                  <a:cs typeface="Segoe UI"/>
                </a:rPr>
                <a:t>Healthy mood: </a:t>
              </a:r>
              <a:endParaRPr lang="en-US" sz="1300" b="1" dirty="0">
                <a:solidFill>
                  <a:srgbClr val="164B63"/>
                </a:solidFill>
              </a:endParaRPr>
            </a:p>
            <a:p>
              <a:pPr algn="ctr">
                <a:lnSpc>
                  <a:spcPct val="90000"/>
                </a:lnSpc>
                <a:spcAft>
                  <a:spcPts val="600"/>
                </a:spcAft>
              </a:pPr>
              <a:r>
                <a:rPr lang="en-US" sz="1300" dirty="0">
                  <a:solidFill>
                    <a:srgbClr val="164B63"/>
                  </a:solidFill>
                  <a:cs typeface="Segoe UI"/>
                </a:rPr>
                <a:t> </a:t>
              </a:r>
              <a:r>
                <a:rPr lang="en-US" sz="1300" dirty="0" err="1">
                  <a:solidFill>
                    <a:srgbClr val="164B63"/>
                  </a:solidFill>
                  <a:cs typeface="Segoe UI"/>
                </a:rPr>
                <a:t>Oestrogen</a:t>
              </a:r>
              <a:r>
                <a:rPr lang="en-US" sz="1300" dirty="0">
                  <a:solidFill>
                    <a:srgbClr val="164B63"/>
                  </a:solidFill>
                  <a:cs typeface="Segoe UI"/>
                </a:rPr>
                <a:t> helps lift mood and motivation.​</a:t>
              </a:r>
              <a:endParaRPr lang="en-US" sz="1300" dirty="0">
                <a:solidFill>
                  <a:srgbClr val="164B63"/>
                </a:solidFill>
              </a:endParaRPr>
            </a:p>
          </p:txBody>
        </p:sp>
        <p:sp>
          <p:nvSpPr>
            <p:cNvPr id="10" name="TextBox 2">
              <a:extLst>
                <a:ext uri="{FF2B5EF4-FFF2-40B4-BE49-F238E27FC236}">
                  <a16:creationId xmlns:a16="http://schemas.microsoft.com/office/drawing/2014/main" id="{CC83D648-395A-264A-8114-DD8EC92100DA}"/>
                </a:ext>
              </a:extLst>
            </p:cNvPr>
            <p:cNvSpPr txBox="1"/>
            <p:nvPr/>
          </p:nvSpPr>
          <p:spPr>
            <a:xfrm>
              <a:off x="3895918" y="4924353"/>
              <a:ext cx="3886200" cy="1077218"/>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normAutofit lnSpcReduction="100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90000"/>
                </a:lnSpc>
                <a:spcAft>
                  <a:spcPts val="600"/>
                </a:spcAft>
              </a:pPr>
              <a:r>
                <a:rPr lang="en-US" sz="1300" b="1" dirty="0">
                  <a:solidFill>
                    <a:srgbClr val="164B63"/>
                  </a:solidFill>
                </a:rPr>
                <a:t>Healthy metabolism &amp; body weight:</a:t>
              </a:r>
              <a:r>
                <a:rPr lang="en-US" sz="1300" dirty="0">
                  <a:solidFill>
                    <a:srgbClr val="164B63"/>
                  </a:solidFill>
                </a:rPr>
                <a:t> </a:t>
              </a:r>
            </a:p>
            <a:p>
              <a:pPr algn="ctr">
                <a:lnSpc>
                  <a:spcPct val="90000"/>
                </a:lnSpc>
                <a:spcAft>
                  <a:spcPts val="600"/>
                </a:spcAft>
              </a:pPr>
              <a:r>
                <a:rPr lang="en-US" sz="1300" dirty="0">
                  <a:solidFill>
                    <a:srgbClr val="164B63"/>
                  </a:solidFill>
                </a:rPr>
                <a:t>Together, </a:t>
              </a:r>
              <a:r>
                <a:rPr lang="en-US" sz="1300" dirty="0" err="1">
                  <a:solidFill>
                    <a:srgbClr val="164B63"/>
                  </a:solidFill>
                </a:rPr>
                <a:t>oestrogen</a:t>
              </a:r>
              <a:r>
                <a:rPr lang="en-US" sz="1300" dirty="0">
                  <a:solidFill>
                    <a:srgbClr val="164B63"/>
                  </a:solidFill>
                </a:rPr>
                <a:t> and progesterone promote a healthy body weight by aiding healthy metabolism.  </a:t>
              </a:r>
            </a:p>
          </p:txBody>
        </p:sp>
        <p:sp>
          <p:nvSpPr>
            <p:cNvPr id="11" name="TextBox 3">
              <a:extLst>
                <a:ext uri="{FF2B5EF4-FFF2-40B4-BE49-F238E27FC236}">
                  <a16:creationId xmlns:a16="http://schemas.microsoft.com/office/drawing/2014/main" id="{63F27C5C-720B-E345-937D-BE791DEBF4F8}"/>
                </a:ext>
              </a:extLst>
            </p:cNvPr>
            <p:cNvSpPr txBox="1"/>
            <p:nvPr/>
          </p:nvSpPr>
          <p:spPr>
            <a:xfrm>
              <a:off x="7705919" y="4855079"/>
              <a:ext cx="4013198" cy="132343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normAutofit lnSpcReduction="100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90000"/>
                </a:lnSpc>
                <a:spcAft>
                  <a:spcPts val="600"/>
                </a:spcAft>
              </a:pPr>
              <a:r>
                <a:rPr lang="en-US" sz="1300" b="1" dirty="0">
                  <a:solidFill>
                    <a:srgbClr val="164B63"/>
                  </a:solidFill>
                  <a:cs typeface="Segoe UI"/>
                </a:rPr>
                <a:t>Healthy Bones: </a:t>
              </a:r>
              <a:endParaRPr lang="en-US" sz="1300" b="1" dirty="0">
                <a:solidFill>
                  <a:srgbClr val="164B63"/>
                </a:solidFill>
              </a:endParaRPr>
            </a:p>
            <a:p>
              <a:pPr algn="ctr">
                <a:lnSpc>
                  <a:spcPct val="90000"/>
                </a:lnSpc>
                <a:spcAft>
                  <a:spcPts val="600"/>
                </a:spcAft>
              </a:pPr>
              <a:r>
                <a:rPr lang="en-US" sz="1300" dirty="0" err="1">
                  <a:solidFill>
                    <a:srgbClr val="164B63"/>
                  </a:solidFill>
                  <a:cs typeface="Segoe UI"/>
                </a:rPr>
                <a:t>Oestrogen</a:t>
              </a:r>
              <a:r>
                <a:rPr lang="en-US" sz="1300" dirty="0">
                  <a:solidFill>
                    <a:srgbClr val="164B63"/>
                  </a:solidFill>
                  <a:cs typeface="Segoe UI"/>
                </a:rPr>
                <a:t> and Progesterone are vital for bone health.  A lack of </a:t>
              </a:r>
              <a:r>
                <a:rPr lang="en-US" sz="1300" dirty="0" err="1">
                  <a:solidFill>
                    <a:srgbClr val="164B63"/>
                  </a:solidFill>
                  <a:cs typeface="Segoe UI"/>
                </a:rPr>
                <a:t>oestrogen</a:t>
              </a:r>
              <a:r>
                <a:rPr lang="en-US" sz="1300" dirty="0">
                  <a:solidFill>
                    <a:srgbClr val="164B63"/>
                  </a:solidFill>
                  <a:cs typeface="Segoe UI"/>
                </a:rPr>
                <a:t> leads to decreased bone mass and strength (over time resulting in osteoporosis). </a:t>
              </a:r>
            </a:p>
          </p:txBody>
        </p:sp>
        <p:pic>
          <p:nvPicPr>
            <p:cNvPr id="12" name="Graphic 7" descr="Skeleton">
              <a:extLst>
                <a:ext uri="{FF2B5EF4-FFF2-40B4-BE49-F238E27FC236}">
                  <a16:creationId xmlns:a16="http://schemas.microsoft.com/office/drawing/2014/main" id="{C6DC1036-0FF6-A346-95EC-4FB1DD3A35D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001318" y="3575844"/>
              <a:ext cx="1237672" cy="1283853"/>
            </a:xfrm>
            <a:prstGeom prst="rect">
              <a:avLst/>
            </a:prstGeom>
          </p:spPr>
        </p:pic>
        <p:pic>
          <p:nvPicPr>
            <p:cNvPr id="13" name="Graphic 8" descr="Brain in head">
              <a:extLst>
                <a:ext uri="{FF2B5EF4-FFF2-40B4-BE49-F238E27FC236}">
                  <a16:creationId xmlns:a16="http://schemas.microsoft.com/office/drawing/2014/main" id="{6A5FB118-4A9B-0241-99FE-0871AFDA562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358227" y="3471934"/>
              <a:ext cx="1306945" cy="1306945"/>
            </a:xfrm>
            <a:prstGeom prst="rect">
              <a:avLst/>
            </a:prstGeom>
          </p:spPr>
        </p:pic>
        <p:pic>
          <p:nvPicPr>
            <p:cNvPr id="14" name="Graphic 11" descr="Scales of justice">
              <a:extLst>
                <a:ext uri="{FF2B5EF4-FFF2-40B4-BE49-F238E27FC236}">
                  <a16:creationId xmlns:a16="http://schemas.microsoft.com/office/drawing/2014/main" id="{2CEEBCE0-9983-B849-8629-BAAD4F85825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218739" y="3603264"/>
              <a:ext cx="1249217" cy="1249217"/>
            </a:xfrm>
            <a:prstGeom prst="rect">
              <a:avLst/>
            </a:prstGeom>
          </p:spPr>
        </p:pic>
      </p:grpSp>
    </p:spTree>
    <p:extLst>
      <p:ext uri="{BB962C8B-B14F-4D97-AF65-F5344CB8AC3E}">
        <p14:creationId xmlns:p14="http://schemas.microsoft.com/office/powerpoint/2010/main" val="42675771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459292" y="681883"/>
            <a:ext cx="4781448" cy="707886"/>
          </a:xfrm>
          <a:prstGeom prst="rect">
            <a:avLst/>
          </a:prstGeom>
          <a:noFill/>
        </p:spPr>
        <p:txBody>
          <a:bodyPr wrap="square" rtlCol="0">
            <a:spAutoFit/>
          </a:bodyPr>
          <a:lstStyle/>
          <a:p>
            <a:r>
              <a:rPr lang="en-US" sz="4000" b="1" i="1" dirty="0">
                <a:solidFill>
                  <a:srgbClr val="E21B35"/>
                </a:solidFill>
                <a:latin typeface="Objektiv Mk1 Black" panose="020B0502020204020203" pitchFamily="34" charset="77"/>
                <a:cs typeface="Objektiv Mk1 Black" panose="020B0502020204020203" pitchFamily="34" charset="77"/>
              </a:rPr>
              <a:t>Regular and irregular</a:t>
            </a:r>
          </a:p>
        </p:txBody>
      </p:sp>
      <p:sp>
        <p:nvSpPr>
          <p:cNvPr id="3" name="Content Placeholder 2">
            <a:extLst>
              <a:ext uri="{FF2B5EF4-FFF2-40B4-BE49-F238E27FC236}">
                <a16:creationId xmlns:a16="http://schemas.microsoft.com/office/drawing/2014/main" id="{492618D3-78B7-A14A-9282-BB5B181CF5DD}"/>
              </a:ext>
            </a:extLst>
          </p:cNvPr>
          <p:cNvSpPr>
            <a:spLocks noGrp="1"/>
          </p:cNvSpPr>
          <p:nvPr>
            <p:ph idx="1"/>
          </p:nvPr>
        </p:nvSpPr>
        <p:spPr>
          <a:xfrm>
            <a:off x="222640" y="2255293"/>
            <a:ext cx="2916993" cy="4330206"/>
          </a:xfrm>
        </p:spPr>
        <p:txBody>
          <a:bodyPr>
            <a:normAutofit fontScale="55000" lnSpcReduction="20000"/>
          </a:bodyPr>
          <a:lstStyle/>
          <a:p>
            <a:r>
              <a:rPr lang="en-GB" dirty="0">
                <a:solidFill>
                  <a:srgbClr val="164B63"/>
                </a:solidFill>
              </a:rPr>
              <a:t>There are regular and irregular ranges for menstrual bleeding and pain/menstrual cramps.</a:t>
            </a:r>
          </a:p>
          <a:p>
            <a:r>
              <a:rPr lang="en-GB" dirty="0">
                <a:solidFill>
                  <a:srgbClr val="164B63"/>
                </a:solidFill>
              </a:rPr>
              <a:t>After a few years, a menstrual cycle should generally be about the same length and volume each cycle. </a:t>
            </a:r>
          </a:p>
          <a:p>
            <a:r>
              <a:rPr lang="en-GB" dirty="0">
                <a:solidFill>
                  <a:srgbClr val="164B63"/>
                </a:solidFill>
              </a:rPr>
              <a:t>The heaviness and length of your period depends on your hormones – they  can change temporarily because of things like stress</a:t>
            </a:r>
          </a:p>
          <a:p>
            <a:endParaRPr lang="en-US" dirty="0">
              <a:solidFill>
                <a:srgbClr val="164B63"/>
              </a:solidFill>
            </a:endParaRPr>
          </a:p>
        </p:txBody>
      </p:sp>
      <p:pic>
        <p:nvPicPr>
          <p:cNvPr id="6" name="Content Placeholder 3">
            <a:extLst>
              <a:ext uri="{FF2B5EF4-FFF2-40B4-BE49-F238E27FC236}">
                <a16:creationId xmlns:a16="http://schemas.microsoft.com/office/drawing/2014/main" id="{3ADDE687-F940-2649-A1E6-4C97351AD1E0}"/>
              </a:ext>
            </a:extLst>
          </p:cNvPr>
          <p:cNvPicPr>
            <a:picLocks noChangeAspect="1"/>
          </p:cNvPicPr>
          <p:nvPr/>
        </p:nvPicPr>
        <p:blipFill rotWithShape="1">
          <a:blip r:embed="rId3"/>
          <a:srcRect l="2334"/>
          <a:stretch/>
        </p:blipFill>
        <p:spPr>
          <a:xfrm>
            <a:off x="3282507" y="2005322"/>
            <a:ext cx="5638853" cy="4330205"/>
          </a:xfrm>
          <a:prstGeom prst="rect">
            <a:avLst/>
          </a:prstGeom>
        </p:spPr>
      </p:pic>
    </p:spTree>
    <p:extLst>
      <p:ext uri="{BB962C8B-B14F-4D97-AF65-F5344CB8AC3E}">
        <p14:creationId xmlns:p14="http://schemas.microsoft.com/office/powerpoint/2010/main" val="25406282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488150" y="392025"/>
            <a:ext cx="6501066" cy="707886"/>
          </a:xfrm>
          <a:prstGeom prst="rect">
            <a:avLst/>
          </a:prstGeom>
          <a:noFill/>
        </p:spPr>
        <p:txBody>
          <a:bodyPr wrap="square" rtlCol="0">
            <a:spAutoFit/>
          </a:bodyPr>
          <a:lstStyle/>
          <a:p>
            <a:r>
              <a:rPr lang="en-US" sz="4000" b="1" i="1" dirty="0">
                <a:solidFill>
                  <a:srgbClr val="E21B35"/>
                </a:solidFill>
                <a:latin typeface="Objektiv Mk1 Black" panose="020B0502020204020203" pitchFamily="34" charset="77"/>
                <a:cs typeface="Objektiv Mk1 Black" panose="020B0502020204020203" pitchFamily="34" charset="77"/>
              </a:rPr>
              <a:t>Factors influencing regularity</a:t>
            </a:r>
          </a:p>
        </p:txBody>
      </p:sp>
      <p:grpSp>
        <p:nvGrpSpPr>
          <p:cNvPr id="6" name="Group 5">
            <a:extLst>
              <a:ext uri="{FF2B5EF4-FFF2-40B4-BE49-F238E27FC236}">
                <a16:creationId xmlns:a16="http://schemas.microsoft.com/office/drawing/2014/main" id="{112A5F71-265F-9943-987E-C0F4B9CADA86}"/>
              </a:ext>
            </a:extLst>
          </p:cNvPr>
          <p:cNvGrpSpPr/>
          <p:nvPr/>
        </p:nvGrpSpPr>
        <p:grpSpPr>
          <a:xfrm>
            <a:off x="615161" y="1595009"/>
            <a:ext cx="6754630" cy="5262991"/>
            <a:chOff x="1730630" y="219907"/>
            <a:chExt cx="8937371" cy="6133050"/>
          </a:xfrm>
        </p:grpSpPr>
        <p:pic>
          <p:nvPicPr>
            <p:cNvPr id="8" name="Picture 7">
              <a:extLst>
                <a:ext uri="{FF2B5EF4-FFF2-40B4-BE49-F238E27FC236}">
                  <a16:creationId xmlns:a16="http://schemas.microsoft.com/office/drawing/2014/main" id="{70E3C3CA-F7E6-F047-9FB9-84EFE38A572B}"/>
                </a:ext>
              </a:extLst>
            </p:cNvPr>
            <p:cNvPicPr>
              <a:picLocks noChangeAspect="1"/>
            </p:cNvPicPr>
            <p:nvPr/>
          </p:nvPicPr>
          <p:blipFill>
            <a:blip r:embed="rId3"/>
            <a:stretch>
              <a:fillRect/>
            </a:stretch>
          </p:blipFill>
          <p:spPr>
            <a:xfrm>
              <a:off x="1763322" y="4930219"/>
              <a:ext cx="2934159" cy="1187039"/>
            </a:xfrm>
            <a:prstGeom prst="rect">
              <a:avLst/>
            </a:prstGeom>
          </p:spPr>
        </p:pic>
        <p:pic>
          <p:nvPicPr>
            <p:cNvPr id="9" name="Picture 8">
              <a:extLst>
                <a:ext uri="{FF2B5EF4-FFF2-40B4-BE49-F238E27FC236}">
                  <a16:creationId xmlns:a16="http://schemas.microsoft.com/office/drawing/2014/main" id="{622787C1-CACE-6446-B260-A7D0E9E7EE65}"/>
                </a:ext>
              </a:extLst>
            </p:cNvPr>
            <p:cNvPicPr>
              <a:picLocks noChangeAspect="1"/>
            </p:cNvPicPr>
            <p:nvPr/>
          </p:nvPicPr>
          <p:blipFill>
            <a:blip r:embed="rId4"/>
            <a:stretch>
              <a:fillRect/>
            </a:stretch>
          </p:blipFill>
          <p:spPr>
            <a:xfrm>
              <a:off x="5114365" y="4780875"/>
              <a:ext cx="3175000" cy="1295400"/>
            </a:xfrm>
            <a:prstGeom prst="rect">
              <a:avLst/>
            </a:prstGeom>
          </p:spPr>
        </p:pic>
        <p:pic>
          <p:nvPicPr>
            <p:cNvPr id="10" name="Picture 9">
              <a:extLst>
                <a:ext uri="{FF2B5EF4-FFF2-40B4-BE49-F238E27FC236}">
                  <a16:creationId xmlns:a16="http://schemas.microsoft.com/office/drawing/2014/main" id="{C90AFF90-AAED-1548-B1EC-8FBB2C736184}"/>
                </a:ext>
              </a:extLst>
            </p:cNvPr>
            <p:cNvPicPr>
              <a:picLocks noChangeAspect="1"/>
            </p:cNvPicPr>
            <p:nvPr/>
          </p:nvPicPr>
          <p:blipFill>
            <a:blip r:embed="rId5"/>
            <a:stretch>
              <a:fillRect/>
            </a:stretch>
          </p:blipFill>
          <p:spPr>
            <a:xfrm>
              <a:off x="8615044" y="2121136"/>
              <a:ext cx="1549400" cy="2247900"/>
            </a:xfrm>
            <a:prstGeom prst="rect">
              <a:avLst/>
            </a:prstGeom>
          </p:spPr>
        </p:pic>
        <p:pic>
          <p:nvPicPr>
            <p:cNvPr id="11" name="Picture 10">
              <a:extLst>
                <a:ext uri="{FF2B5EF4-FFF2-40B4-BE49-F238E27FC236}">
                  <a16:creationId xmlns:a16="http://schemas.microsoft.com/office/drawing/2014/main" id="{5CD1FE52-17F2-604D-A547-14D507824D52}"/>
                </a:ext>
              </a:extLst>
            </p:cNvPr>
            <p:cNvPicPr>
              <a:picLocks noChangeAspect="1"/>
            </p:cNvPicPr>
            <p:nvPr/>
          </p:nvPicPr>
          <p:blipFill rotWithShape="1">
            <a:blip r:embed="rId6"/>
            <a:srcRect r="23592"/>
            <a:stretch/>
          </p:blipFill>
          <p:spPr>
            <a:xfrm>
              <a:off x="5404126" y="2464846"/>
              <a:ext cx="2755900" cy="2209800"/>
            </a:xfrm>
            <a:prstGeom prst="rect">
              <a:avLst/>
            </a:prstGeom>
          </p:spPr>
        </p:pic>
        <p:pic>
          <p:nvPicPr>
            <p:cNvPr id="12" name="Picture 11">
              <a:extLst>
                <a:ext uri="{FF2B5EF4-FFF2-40B4-BE49-F238E27FC236}">
                  <a16:creationId xmlns:a16="http://schemas.microsoft.com/office/drawing/2014/main" id="{A5BE56DF-B26F-FA45-B848-A0D6F0C11E2E}"/>
                </a:ext>
              </a:extLst>
            </p:cNvPr>
            <p:cNvPicPr>
              <a:picLocks noChangeAspect="1"/>
            </p:cNvPicPr>
            <p:nvPr/>
          </p:nvPicPr>
          <p:blipFill>
            <a:blip r:embed="rId7"/>
            <a:stretch>
              <a:fillRect/>
            </a:stretch>
          </p:blipFill>
          <p:spPr>
            <a:xfrm>
              <a:off x="6890752" y="228403"/>
              <a:ext cx="3619500" cy="1651000"/>
            </a:xfrm>
            <a:prstGeom prst="rect">
              <a:avLst/>
            </a:prstGeom>
          </p:spPr>
        </p:pic>
        <p:pic>
          <p:nvPicPr>
            <p:cNvPr id="13" name="Graphic 12" descr="Scales of justice">
              <a:extLst>
                <a:ext uri="{FF2B5EF4-FFF2-40B4-BE49-F238E27FC236}">
                  <a16:creationId xmlns:a16="http://schemas.microsoft.com/office/drawing/2014/main" id="{347CCCB9-0FC0-6B4C-AC1B-5FB50314A68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562172" y="4247128"/>
              <a:ext cx="2105829" cy="2105829"/>
            </a:xfrm>
            <a:prstGeom prst="rect">
              <a:avLst/>
            </a:prstGeom>
          </p:spPr>
        </p:pic>
        <p:pic>
          <p:nvPicPr>
            <p:cNvPr id="14" name="Picture 13">
              <a:extLst>
                <a:ext uri="{FF2B5EF4-FFF2-40B4-BE49-F238E27FC236}">
                  <a16:creationId xmlns:a16="http://schemas.microsoft.com/office/drawing/2014/main" id="{8B5ED3AE-1C15-9848-AADB-496FCF1ADD22}"/>
                </a:ext>
              </a:extLst>
            </p:cNvPr>
            <p:cNvPicPr>
              <a:picLocks noChangeAspect="1"/>
            </p:cNvPicPr>
            <p:nvPr/>
          </p:nvPicPr>
          <p:blipFill>
            <a:blip r:embed="rId10"/>
            <a:stretch>
              <a:fillRect/>
            </a:stretch>
          </p:blipFill>
          <p:spPr>
            <a:xfrm>
              <a:off x="1730630" y="2457370"/>
              <a:ext cx="3263900" cy="2286000"/>
            </a:xfrm>
            <a:prstGeom prst="rect">
              <a:avLst/>
            </a:prstGeom>
          </p:spPr>
        </p:pic>
        <p:pic>
          <p:nvPicPr>
            <p:cNvPr id="15" name="Picture 14">
              <a:extLst>
                <a:ext uri="{FF2B5EF4-FFF2-40B4-BE49-F238E27FC236}">
                  <a16:creationId xmlns:a16="http://schemas.microsoft.com/office/drawing/2014/main" id="{64DB1250-8015-1D4C-8471-2317C7159CDE}"/>
                </a:ext>
              </a:extLst>
            </p:cNvPr>
            <p:cNvPicPr>
              <a:picLocks noChangeAspect="1"/>
            </p:cNvPicPr>
            <p:nvPr/>
          </p:nvPicPr>
          <p:blipFill>
            <a:blip r:embed="rId11"/>
            <a:stretch>
              <a:fillRect/>
            </a:stretch>
          </p:blipFill>
          <p:spPr>
            <a:xfrm>
              <a:off x="4652670" y="219907"/>
              <a:ext cx="2070100" cy="1968500"/>
            </a:xfrm>
            <a:prstGeom prst="rect">
              <a:avLst/>
            </a:prstGeom>
          </p:spPr>
        </p:pic>
        <p:pic>
          <p:nvPicPr>
            <p:cNvPr id="16" name="Picture 15">
              <a:extLst>
                <a:ext uri="{FF2B5EF4-FFF2-40B4-BE49-F238E27FC236}">
                  <a16:creationId xmlns:a16="http://schemas.microsoft.com/office/drawing/2014/main" id="{60FEF409-777B-3347-92FD-6131E3861239}"/>
                </a:ext>
              </a:extLst>
            </p:cNvPr>
            <p:cNvPicPr>
              <a:picLocks noChangeAspect="1"/>
            </p:cNvPicPr>
            <p:nvPr/>
          </p:nvPicPr>
          <p:blipFill>
            <a:blip r:embed="rId12"/>
            <a:stretch>
              <a:fillRect/>
            </a:stretch>
          </p:blipFill>
          <p:spPr>
            <a:xfrm>
              <a:off x="1757249" y="228403"/>
              <a:ext cx="2755900" cy="2095500"/>
            </a:xfrm>
            <a:prstGeom prst="rect">
              <a:avLst/>
            </a:prstGeom>
          </p:spPr>
        </p:pic>
      </p:grpSp>
      <p:sp>
        <p:nvSpPr>
          <p:cNvPr id="17" name="Oval 16">
            <a:extLst>
              <a:ext uri="{FF2B5EF4-FFF2-40B4-BE49-F238E27FC236}">
                <a16:creationId xmlns:a16="http://schemas.microsoft.com/office/drawing/2014/main" id="{92E50C11-B6DD-3C4A-AE08-0A94AD864961}"/>
              </a:ext>
            </a:extLst>
          </p:cNvPr>
          <p:cNvSpPr/>
          <p:nvPr/>
        </p:nvSpPr>
        <p:spPr>
          <a:xfrm>
            <a:off x="5531349" y="4963100"/>
            <a:ext cx="2082837" cy="1929004"/>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65876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488150" y="392025"/>
            <a:ext cx="7126036" cy="1323439"/>
          </a:xfrm>
          <a:prstGeom prst="rect">
            <a:avLst/>
          </a:prstGeom>
          <a:noFill/>
        </p:spPr>
        <p:txBody>
          <a:bodyPr wrap="square" rtlCol="0">
            <a:spAutoFit/>
          </a:bodyPr>
          <a:lstStyle/>
          <a:p>
            <a:r>
              <a:rPr lang="en-US" sz="4000" b="1" i="1" dirty="0">
                <a:solidFill>
                  <a:srgbClr val="E21B35"/>
                </a:solidFill>
                <a:latin typeface="Objektiv Mk1 Black" panose="020B0502020204020203" pitchFamily="34" charset="77"/>
                <a:cs typeface="Objektiv Mk1 Black" panose="020B0502020204020203" pitchFamily="34" charset="77"/>
              </a:rPr>
              <a:t>Increasing awareness of chronic low energy availability </a:t>
            </a:r>
          </a:p>
        </p:txBody>
      </p:sp>
      <p:pic>
        <p:nvPicPr>
          <p:cNvPr id="20" name="Graphic 19" descr="Scales of justice">
            <a:extLst>
              <a:ext uri="{FF2B5EF4-FFF2-40B4-BE49-F238E27FC236}">
                <a16:creationId xmlns:a16="http://schemas.microsoft.com/office/drawing/2014/main" id="{B59DB1F3-F30C-C24A-9B7C-59E11450E92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181272" y="1032834"/>
            <a:ext cx="2116842" cy="2043684"/>
          </a:xfrm>
          <a:prstGeom prst="rect">
            <a:avLst/>
          </a:prstGeom>
        </p:spPr>
      </p:pic>
      <p:sp>
        <p:nvSpPr>
          <p:cNvPr id="2" name="Rectangle 1">
            <a:extLst>
              <a:ext uri="{FF2B5EF4-FFF2-40B4-BE49-F238E27FC236}">
                <a16:creationId xmlns:a16="http://schemas.microsoft.com/office/drawing/2014/main" id="{347896DB-EA35-A84D-ACF3-000A490F2607}"/>
              </a:ext>
            </a:extLst>
          </p:cNvPr>
          <p:cNvSpPr/>
          <p:nvPr/>
        </p:nvSpPr>
        <p:spPr>
          <a:xfrm>
            <a:off x="351672" y="2393888"/>
            <a:ext cx="6403969" cy="3850285"/>
          </a:xfrm>
          <a:prstGeom prst="rect">
            <a:avLst/>
          </a:prstGeom>
        </p:spPr>
        <p:txBody>
          <a:bodyPr wrap="square">
            <a:spAutoFit/>
          </a:bodyPr>
          <a:lstStyle/>
          <a:p>
            <a:pPr indent="-228600">
              <a:lnSpc>
                <a:spcPct val="90000"/>
              </a:lnSpc>
              <a:spcAft>
                <a:spcPts val="600"/>
              </a:spcAft>
              <a:buFont typeface="Arial" panose="020B0604020202020204" pitchFamily="34" charset="0"/>
              <a:buChar char="•"/>
            </a:pPr>
            <a:r>
              <a:rPr lang="en-US" sz="1700" dirty="0">
                <a:solidFill>
                  <a:srgbClr val="164B63"/>
                </a:solidFill>
              </a:rPr>
              <a:t>Over exercising or under fueling can cause </a:t>
            </a:r>
            <a:r>
              <a:rPr lang="en-US" sz="1700" b="1" dirty="0">
                <a:solidFill>
                  <a:srgbClr val="E21B35"/>
                </a:solidFill>
              </a:rPr>
              <a:t>R</a:t>
            </a:r>
            <a:r>
              <a:rPr lang="en-US" sz="1700" dirty="0">
                <a:solidFill>
                  <a:srgbClr val="E21B35"/>
                </a:solidFill>
              </a:rPr>
              <a:t>elative </a:t>
            </a:r>
            <a:r>
              <a:rPr lang="en-US" sz="1700" b="1" dirty="0">
                <a:solidFill>
                  <a:srgbClr val="E21B35"/>
                </a:solidFill>
              </a:rPr>
              <a:t>E</a:t>
            </a:r>
            <a:r>
              <a:rPr lang="en-US" sz="1700" dirty="0">
                <a:solidFill>
                  <a:srgbClr val="E21B35"/>
                </a:solidFill>
              </a:rPr>
              <a:t>nergy </a:t>
            </a:r>
            <a:r>
              <a:rPr lang="en-US" sz="1700" b="1" dirty="0">
                <a:solidFill>
                  <a:srgbClr val="E21B35"/>
                </a:solidFill>
              </a:rPr>
              <a:t>D</a:t>
            </a:r>
            <a:r>
              <a:rPr lang="en-US" sz="1700" dirty="0">
                <a:solidFill>
                  <a:srgbClr val="E21B35"/>
                </a:solidFill>
              </a:rPr>
              <a:t>eficiency in </a:t>
            </a:r>
            <a:r>
              <a:rPr lang="en-US" sz="1700" b="1" dirty="0">
                <a:solidFill>
                  <a:srgbClr val="E21B35"/>
                </a:solidFill>
              </a:rPr>
              <a:t>S</a:t>
            </a:r>
            <a:r>
              <a:rPr lang="en-US" sz="1700" dirty="0">
                <a:solidFill>
                  <a:srgbClr val="E21B35"/>
                </a:solidFill>
              </a:rPr>
              <a:t>port (RED-S) </a:t>
            </a:r>
            <a:r>
              <a:rPr lang="en-US" sz="1700" dirty="0">
                <a:solidFill>
                  <a:srgbClr val="164B63"/>
                </a:solidFill>
              </a:rPr>
              <a:t>– energy imbalance</a:t>
            </a:r>
          </a:p>
          <a:p>
            <a:pPr indent="-228600">
              <a:lnSpc>
                <a:spcPct val="90000"/>
              </a:lnSpc>
              <a:spcAft>
                <a:spcPts val="600"/>
              </a:spcAft>
              <a:buFont typeface="Arial" panose="020B0604020202020204" pitchFamily="34" charset="0"/>
              <a:buChar char="•"/>
            </a:pPr>
            <a:r>
              <a:rPr lang="en-US" sz="1700" dirty="0">
                <a:solidFill>
                  <a:srgbClr val="164B63"/>
                </a:solidFill>
              </a:rPr>
              <a:t>RED-S caused by low energy availability, where nutritional intake is insufficient to cover the energy demands of both exercise training and bodily processes or excessive training load reducing energy available to support life.</a:t>
            </a:r>
            <a:endParaRPr lang="en-US" sz="1700" dirty="0">
              <a:solidFill>
                <a:srgbClr val="164B63"/>
              </a:solidFill>
              <a:cs typeface="Calibri"/>
            </a:endParaRPr>
          </a:p>
          <a:p>
            <a:pPr indent="-228600">
              <a:lnSpc>
                <a:spcPct val="90000"/>
              </a:lnSpc>
              <a:spcAft>
                <a:spcPts val="600"/>
              </a:spcAft>
              <a:buFont typeface="Arial" panose="020B0604020202020204" pitchFamily="34" charset="0"/>
              <a:buChar char="•"/>
            </a:pPr>
            <a:r>
              <a:rPr lang="en-US" sz="1700" dirty="0">
                <a:solidFill>
                  <a:srgbClr val="164B63"/>
                </a:solidFill>
              </a:rPr>
              <a:t>Difference between Female athlete Triad and RED-S, 2 models which interlink:</a:t>
            </a:r>
            <a:endParaRPr lang="en-US" sz="1700" dirty="0">
              <a:solidFill>
                <a:srgbClr val="164B63"/>
              </a:solidFill>
              <a:cs typeface="Calibri"/>
            </a:endParaRPr>
          </a:p>
          <a:p>
            <a:pPr lvl="1" indent="-228600">
              <a:lnSpc>
                <a:spcPct val="90000"/>
              </a:lnSpc>
              <a:spcAft>
                <a:spcPts val="600"/>
              </a:spcAft>
              <a:buFont typeface="Arial" panose="020B0604020202020204" pitchFamily="34" charset="0"/>
              <a:buChar char="•"/>
            </a:pPr>
            <a:r>
              <a:rPr lang="en-US" sz="1700" dirty="0">
                <a:solidFill>
                  <a:srgbClr val="164B63"/>
                </a:solidFill>
              </a:rPr>
              <a:t>Triad considered to affect menstrual function &amp; bone health</a:t>
            </a:r>
            <a:endParaRPr lang="en-US" sz="1700" dirty="0">
              <a:solidFill>
                <a:srgbClr val="164B63"/>
              </a:solidFill>
              <a:cs typeface="Calibri"/>
            </a:endParaRPr>
          </a:p>
          <a:p>
            <a:pPr lvl="1" indent="-228600">
              <a:lnSpc>
                <a:spcPct val="90000"/>
              </a:lnSpc>
              <a:spcAft>
                <a:spcPts val="600"/>
              </a:spcAft>
              <a:buFont typeface="Arial" panose="020B0604020202020204" pitchFamily="34" charset="0"/>
              <a:buChar char="•"/>
            </a:pPr>
            <a:r>
              <a:rPr lang="en-US" sz="1700" dirty="0">
                <a:solidFill>
                  <a:srgbClr val="164B63"/>
                </a:solidFill>
              </a:rPr>
              <a:t>RED-S recognizes the larger impact it can have on all systems and can also affect males</a:t>
            </a:r>
            <a:endParaRPr lang="en-US" sz="1700" dirty="0">
              <a:solidFill>
                <a:srgbClr val="164B63"/>
              </a:solidFill>
              <a:cs typeface="Calibri"/>
            </a:endParaRPr>
          </a:p>
          <a:p>
            <a:pPr indent="-228600" algn="ctr">
              <a:lnSpc>
                <a:spcPct val="90000"/>
              </a:lnSpc>
              <a:spcAft>
                <a:spcPts val="600"/>
              </a:spcAft>
              <a:buFont typeface="Arial" panose="020B0604020202020204" pitchFamily="34" charset="0"/>
              <a:buChar char="•"/>
            </a:pPr>
            <a:endParaRPr lang="en-US" sz="1700" dirty="0">
              <a:solidFill>
                <a:srgbClr val="164B63"/>
              </a:solidFill>
            </a:endParaRPr>
          </a:p>
          <a:p>
            <a:pPr algn="ctr">
              <a:lnSpc>
                <a:spcPct val="90000"/>
              </a:lnSpc>
              <a:spcAft>
                <a:spcPts val="600"/>
              </a:spcAft>
            </a:pPr>
            <a:r>
              <a:rPr lang="en-US" sz="1700" dirty="0">
                <a:solidFill>
                  <a:srgbClr val="164B63"/>
                </a:solidFill>
              </a:rPr>
              <a:t>Conversations are still discussing its ‘normal’ for periods to stop – this perception needs to change, it's not OK and has health implications</a:t>
            </a:r>
            <a:endParaRPr lang="en-US" sz="1700" dirty="0">
              <a:solidFill>
                <a:srgbClr val="164B63"/>
              </a:solidFill>
              <a:cs typeface="Calibri"/>
            </a:endParaRPr>
          </a:p>
        </p:txBody>
      </p:sp>
    </p:spTree>
    <p:extLst>
      <p:ext uri="{BB962C8B-B14F-4D97-AF65-F5344CB8AC3E}">
        <p14:creationId xmlns:p14="http://schemas.microsoft.com/office/powerpoint/2010/main" val="285624288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Sport Wales Powerpoint template 2019" id="{D3973ACC-4F18-4EAF-9E08-C7BEC138BF54}" vid="{628C5FCA-890D-497A-A34A-49D629B8B8F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F99EE44F9328D4FB7FAE24DA969D498" ma:contentTypeVersion="9" ma:contentTypeDescription="Create a new document." ma:contentTypeScope="" ma:versionID="cd6ee16682b5e0f49e8ad477d3b7325a">
  <xsd:schema xmlns:xsd="http://www.w3.org/2001/XMLSchema" xmlns:xs="http://www.w3.org/2001/XMLSchema" xmlns:p="http://schemas.microsoft.com/office/2006/metadata/properties" xmlns:ns2="2cfff597-66e8-4e84-ac1e-906c0d7a3e59" targetNamespace="http://schemas.microsoft.com/office/2006/metadata/properties" ma:root="true" ma:fieldsID="42f5960edb36c9f10c9aeaf3dace36e4" ns2:_="">
    <xsd:import namespace="2cfff597-66e8-4e84-ac1e-906c0d7a3e59"/>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cfff597-66e8-4e84-ac1e-906c0d7a3e5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mso-contentType ?>
<SharedContentType xmlns="Microsoft.SharePoint.Taxonomy.ContentTypeSync" SourceId="b6a5190f-ebbd-42e3-bc8b-869af9a80cc9" ContentTypeId="0x0101" PreviousValue="false"/>
</file>

<file path=customXml/itemProps1.xml><?xml version="1.0" encoding="utf-8"?>
<ds:datastoreItem xmlns:ds="http://schemas.openxmlformats.org/officeDocument/2006/customXml" ds:itemID="{238375DF-1418-41BC-A615-ED893F0D9E53}"/>
</file>

<file path=customXml/itemProps2.xml><?xml version="1.0" encoding="utf-8"?>
<ds:datastoreItem xmlns:ds="http://schemas.openxmlformats.org/officeDocument/2006/customXml" ds:itemID="{72600686-0260-42C3-88BF-E9DADF353793}">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7AB287FF-480D-47BF-89C3-BE2C94762276}">
  <ds:schemaRefs>
    <ds:schemaRef ds:uri="http://schemas.microsoft.com/sharepoint/v3/contenttype/forms"/>
  </ds:schemaRefs>
</ds:datastoreItem>
</file>

<file path=customXml/itemProps4.xml><?xml version="1.0" encoding="utf-8"?>
<ds:datastoreItem xmlns:ds="http://schemas.openxmlformats.org/officeDocument/2006/customXml" ds:itemID="{00592808-82BB-44E1-8382-BEF82ABCB84A}">
  <ds:schemaRefs>
    <ds:schemaRef ds:uri="Microsoft.SharePoint.Taxonomy.ContentTypeSync"/>
  </ds:schemaRefs>
</ds:datastoreItem>
</file>

<file path=docProps/app.xml><?xml version="1.0" encoding="utf-8"?>
<Properties xmlns="http://schemas.openxmlformats.org/officeDocument/2006/extended-properties" xmlns:vt="http://schemas.openxmlformats.org/officeDocument/2006/docPropsVTypes">
  <Template>Office Theme</Template>
  <TotalTime>112</TotalTime>
  <Words>740</Words>
  <Application>Microsoft Macintosh PowerPoint</Application>
  <PresentationFormat>On-screen Show (4:3)</PresentationFormat>
  <Paragraphs>96</Paragraphs>
  <Slides>15</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15</vt:i4>
      </vt:variant>
    </vt:vector>
  </HeadingPairs>
  <TitlesOfParts>
    <vt:vector size="19" baseType="lpstr">
      <vt:lpstr>Arial</vt:lpstr>
      <vt:lpstr>Calibri</vt:lpstr>
      <vt:lpstr>Objektiv Mk1 Black</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Natalie Brown</dc:creator>
  <cp:lastModifiedBy>Natalie Brown</cp:lastModifiedBy>
  <cp:revision>13</cp:revision>
  <dcterms:created xsi:type="dcterms:W3CDTF">2019-08-27T10:37:40Z</dcterms:created>
  <dcterms:modified xsi:type="dcterms:W3CDTF">2020-06-10T14:04:03Z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0x010100FF99EE44F9328D4FB7FAE24DA969D498</vt:lpwstr>
  </property>
</Properties>
</file>